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336" r:id="rId2"/>
    <p:sldId id="307" r:id="rId3"/>
    <p:sldId id="306" r:id="rId4"/>
    <p:sldId id="320" r:id="rId5"/>
    <p:sldId id="310" r:id="rId6"/>
    <p:sldId id="375" r:id="rId7"/>
    <p:sldId id="376" r:id="rId8"/>
    <p:sldId id="337" r:id="rId9"/>
    <p:sldId id="388" r:id="rId10"/>
    <p:sldId id="381" r:id="rId11"/>
    <p:sldId id="399" r:id="rId12"/>
    <p:sldId id="413" r:id="rId13"/>
    <p:sldId id="358" r:id="rId14"/>
    <p:sldId id="400" r:id="rId15"/>
    <p:sldId id="401" r:id="rId16"/>
    <p:sldId id="408" r:id="rId17"/>
    <p:sldId id="402" r:id="rId18"/>
    <p:sldId id="409" r:id="rId19"/>
    <p:sldId id="403" r:id="rId20"/>
    <p:sldId id="410" r:id="rId21"/>
    <p:sldId id="404" r:id="rId22"/>
    <p:sldId id="411" r:id="rId23"/>
    <p:sldId id="405" r:id="rId24"/>
    <p:sldId id="414" r:id="rId25"/>
    <p:sldId id="406" r:id="rId26"/>
    <p:sldId id="407" r:id="rId27"/>
    <p:sldId id="386" r:id="rId28"/>
    <p:sldId id="379" r:id="rId29"/>
    <p:sldId id="382" r:id="rId30"/>
    <p:sldId id="351" r:id="rId31"/>
    <p:sldId id="385" r:id="rId32"/>
  </p:sldIdLst>
  <p:sldSz cx="14630400" cy="8229600"/>
  <p:notesSz cx="8229600" cy="14630400"/>
  <p:embeddedFontLst>
    <p:embeddedFont>
      <p:font typeface="Noto Sans JP" panose="020B0200000000000000" pitchFamily="34" charset="-128"/>
      <p:regular r:id="rId34"/>
      <p:bold r:id="rId35"/>
    </p:embeddedFont>
    <p:embeddedFont>
      <p:font typeface="SF Pro Medium" pitchFamily="2" charset="0"/>
      <p:regular r:id="rId36"/>
      <p:italic r:id="rId37"/>
    </p:embeddedFont>
    <p:embeddedFont>
      <p:font typeface="Tsukushi A Round Gothic Regular" panose="02020400000000000000" pitchFamily="18" charset="-128"/>
      <p:regular r:id="rId3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46EE249-116D-ADA5-FD00-39137F53F43B}" name="上村　俊太郎" initials="上" userId="S::s2313540@u.tsukuba.ac.jp::0b7c25ec-c3d8-4004-866e-3300c8581e6e" providerId="AD"/>
  <p188:author id="{1664D390-84E8-C5C0-1C62-2C286DEE5EF4}" name="松浦 充希" initials="" userId="S::matsuura_mitsuki@cyberdyne.jp::344da7f6-ad5a-44fb-91a3-74b51eb2ed05" providerId="AD"/>
  <p188:author id="{E6D6A89A-C187-F950-2173-291A16AAD933}" name="松浦　充希" initials="" userId="S::s2313588@u.tsukuba.ac.jp::c60154c8-eecf-456d-af18-e6d21f171c1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BF3"/>
    <a:srgbClr val="D30000"/>
    <a:srgbClr val="FFFCF5"/>
    <a:srgbClr val="C7F39D"/>
    <a:srgbClr val="7ED4FC"/>
    <a:srgbClr val="FFFEF3"/>
    <a:srgbClr val="72D0FC"/>
    <a:srgbClr val="C292C5"/>
    <a:srgbClr val="9BDC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96"/>
    <p:restoredTop sz="76525"/>
  </p:normalViewPr>
  <p:slideViewPr>
    <p:cSldViewPr snapToGrid="0" snapToObjects="1">
      <p:cViewPr varScale="1">
        <p:scale>
          <a:sx n="73" d="100"/>
          <a:sy n="73" d="100"/>
        </p:scale>
        <p:origin x="3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1608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まず皆さん，海外旅行に行ったこと，ありますか</a:t>
            </a:r>
            <a:r>
              <a:rPr kumimoji="1" lang="en-US" altLang="ja-JP" dirty="0"/>
              <a:t> [7s]</a:t>
            </a:r>
          </a:p>
          <a:p>
            <a:endParaRPr kumimoji="1" lang="ja-JP" altLang="en-US"/>
          </a:p>
        </p:txBody>
      </p:sp>
    </p:spTree>
    <p:extLst>
      <p:ext uri="{BB962C8B-B14F-4D97-AF65-F5344CB8AC3E}">
        <p14:creationId xmlns:p14="http://schemas.microsoft.com/office/powerpoint/2010/main" val="1180815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69A8B-B75F-A74B-4FFF-6DE7552E04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0A69DA-6984-AF72-0065-047D9EFA66E5}"/>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32B6D170-528D-5493-2A32-6BCAB39AD0D3}"/>
              </a:ext>
            </a:extLst>
          </p:cNvPr>
          <p:cNvSpPr>
            <a:spLocks noGrp="1"/>
          </p:cNvSpPr>
          <p:nvPr>
            <p:ph type="body" idx="1"/>
          </p:nvPr>
        </p:nvSpPr>
        <p:spPr>
          <a:xfrm>
            <a:off x="822325" y="7040563"/>
            <a:ext cx="6584950" cy="5761037"/>
          </a:xfrm>
          <a:prstGeom prst="rect">
            <a:avLst/>
          </a:prstGeom>
        </p:spPr>
        <p:txBody>
          <a:bodyPr/>
          <a:lstStyle/>
          <a:p>
            <a:r>
              <a:rPr kumimoji="1" lang="en-US" altLang="ja-JP" dirty="0"/>
              <a:t>10</a:t>
            </a:r>
          </a:p>
          <a:p>
            <a:r>
              <a:rPr kumimoji="1" lang="ja-JP" altLang="en-US"/>
              <a:t>また</a:t>
            </a:r>
            <a:r>
              <a:rPr kumimoji="1" lang="en-US" altLang="ja-JP" dirty="0"/>
              <a:t>RASHIN</a:t>
            </a:r>
            <a:r>
              <a:rPr kumimoji="1" lang="ja-JP" altLang="en-US"/>
              <a:t>ではそれだけでなく，危険地域に近づいた際に通知で知らせてくれる機能があり，またその情報元についても右のように簡単に確認することもできます．</a:t>
            </a:r>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75355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E3A29-7D09-F445-5E5B-505B17C99FF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250E17-B0DC-19C4-87EE-61C814B3C35E}"/>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C116C2ED-2910-C02D-4F84-8DFCD49EA240}"/>
              </a:ext>
            </a:extLst>
          </p:cNvPr>
          <p:cNvSpPr>
            <a:spLocks noGrp="1"/>
          </p:cNvSpPr>
          <p:nvPr>
            <p:ph type="body" idx="1"/>
          </p:nvPr>
        </p:nvSpPr>
        <p:spPr>
          <a:xfrm>
            <a:off x="822325" y="7040563"/>
            <a:ext cx="6584950" cy="5761037"/>
          </a:xfrm>
          <a:prstGeom prst="rect">
            <a:avLst/>
          </a:prstGeom>
        </p:spPr>
        <p:txBody>
          <a:bodyPr/>
          <a:lstStyle/>
          <a:p>
            <a:r>
              <a:rPr kumimoji="1" lang="en-US" altLang="ja-JP" dirty="0"/>
              <a:t>10</a:t>
            </a:r>
          </a:p>
          <a:p>
            <a:r>
              <a:rPr kumimoji="1" lang="en-US" altLang="ja-JP" dirty="0" err="1"/>
              <a:t>Rashin</a:t>
            </a:r>
            <a:r>
              <a:rPr kumimoji="1" lang="ja-JP" altLang="en-US"/>
              <a:t>は，情報の取得，</a:t>
            </a:r>
            <a:r>
              <a:rPr kumimoji="1" lang="en-US" altLang="ja-JP" dirty="0"/>
              <a:t>LLM</a:t>
            </a:r>
            <a:r>
              <a:rPr kumimoji="1" lang="ja-JP" altLang="en-US"/>
              <a:t>による選別，</a:t>
            </a:r>
            <a:r>
              <a:rPr kumimoji="1" lang="en-US" altLang="ja-JP" dirty="0"/>
              <a:t>geo cording</a:t>
            </a:r>
            <a:r>
              <a:rPr kumimoji="1" lang="ja-JP" altLang="en-US"/>
              <a:t>の</a:t>
            </a:r>
            <a:r>
              <a:rPr kumimoji="1" lang="en-US" altLang="ja-JP" dirty="0"/>
              <a:t>3</a:t>
            </a:r>
            <a:r>
              <a:rPr kumimoji="1" lang="ja-JP" altLang="en-US"/>
              <a:t>つの処理を</a:t>
            </a:r>
            <a:r>
              <a:rPr kumimoji="1" lang="en-US" altLang="ja-JP" dirty="0"/>
              <a:t>AWS Lambda</a:t>
            </a:r>
            <a:r>
              <a:rPr kumimoji="1" lang="ja-JP" altLang="en-US"/>
              <a:t>上で行っています．</a:t>
            </a:r>
            <a:endParaRPr kumimoji="1" lang="en-US" altLang="ja-JP" dirty="0"/>
          </a:p>
          <a:p>
            <a:endParaRPr kumimoji="1" lang="ja-JP" altLang="en-US"/>
          </a:p>
        </p:txBody>
      </p:sp>
    </p:spTree>
    <p:extLst>
      <p:ext uri="{BB962C8B-B14F-4D97-AF65-F5344CB8AC3E}">
        <p14:creationId xmlns:p14="http://schemas.microsoft.com/office/powerpoint/2010/main" val="3160220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CE712-720B-CB5B-CD59-1193FECC40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0CBB67B-74B6-84B9-9290-4E33A7C81A42}"/>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F5C02D6C-F352-7A88-346A-6729506E6AA8}"/>
              </a:ext>
            </a:extLst>
          </p:cNvPr>
          <p:cNvSpPr>
            <a:spLocks noGrp="1"/>
          </p:cNvSpPr>
          <p:nvPr>
            <p:ph type="body" idx="1"/>
          </p:nvPr>
        </p:nvSpPr>
        <p:spPr>
          <a:xfrm>
            <a:off x="822325" y="7040563"/>
            <a:ext cx="6584950" cy="5761037"/>
          </a:xfrm>
          <a:prstGeom prst="rect">
            <a:avLst/>
          </a:prstGeom>
        </p:spPr>
        <p:txBody>
          <a:bodyPr/>
          <a:lstStyle/>
          <a:p>
            <a:r>
              <a:rPr kumimoji="1" lang="en-US" altLang="ja-JP" dirty="0"/>
              <a:t>10</a:t>
            </a:r>
          </a:p>
          <a:p>
            <a:r>
              <a:rPr kumimoji="1" lang="en-US" altLang="ja-JP" dirty="0" err="1"/>
              <a:t>Rashin</a:t>
            </a:r>
            <a:r>
              <a:rPr kumimoji="1" lang="ja-JP" altLang="en-US"/>
              <a:t>は，情報の取得，</a:t>
            </a:r>
            <a:r>
              <a:rPr kumimoji="1" lang="en-US" altLang="ja-JP" dirty="0"/>
              <a:t>LLM</a:t>
            </a:r>
            <a:r>
              <a:rPr kumimoji="1" lang="ja-JP" altLang="en-US"/>
              <a:t>による選別，</a:t>
            </a:r>
            <a:r>
              <a:rPr kumimoji="1" lang="en-US" altLang="ja-JP" dirty="0"/>
              <a:t>geo cording</a:t>
            </a:r>
            <a:r>
              <a:rPr kumimoji="1" lang="ja-JP" altLang="en-US"/>
              <a:t>の</a:t>
            </a:r>
            <a:r>
              <a:rPr kumimoji="1" lang="en-US" altLang="ja-JP" dirty="0"/>
              <a:t>3</a:t>
            </a:r>
            <a:r>
              <a:rPr kumimoji="1" lang="ja-JP" altLang="en-US"/>
              <a:t>つの処理を</a:t>
            </a:r>
            <a:r>
              <a:rPr kumimoji="1" lang="en-US" altLang="ja-JP" dirty="0"/>
              <a:t>AWS Lambda</a:t>
            </a:r>
            <a:r>
              <a:rPr kumimoji="1" lang="ja-JP" altLang="en-US"/>
              <a:t>上で行っています．</a:t>
            </a:r>
            <a:endParaRPr kumimoji="1" lang="en-US" altLang="ja-JP" dirty="0"/>
          </a:p>
          <a:p>
            <a:endParaRPr kumimoji="1" lang="ja-JP" altLang="en-US"/>
          </a:p>
        </p:txBody>
      </p:sp>
    </p:spTree>
    <p:extLst>
      <p:ext uri="{BB962C8B-B14F-4D97-AF65-F5344CB8AC3E}">
        <p14:creationId xmlns:p14="http://schemas.microsoft.com/office/powerpoint/2010/main" val="1829518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D4170-2CD9-375D-8EA7-85854E4379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F10CE43-10C1-EB3B-46FD-5B6DA4209B76}"/>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E481212E-EF20-BB50-9535-DB400D81346D}"/>
              </a:ext>
            </a:extLst>
          </p:cNvPr>
          <p:cNvSpPr>
            <a:spLocks noGrp="1"/>
          </p:cNvSpPr>
          <p:nvPr>
            <p:ph type="body" idx="1"/>
          </p:nvPr>
        </p:nvSpPr>
        <p:spPr>
          <a:xfrm>
            <a:off x="822325" y="7040563"/>
            <a:ext cx="6584950" cy="5761037"/>
          </a:xfrm>
          <a:prstGeom prst="rect">
            <a:avLst/>
          </a:prstGeom>
        </p:spPr>
        <p:txBody>
          <a:bodyPr/>
          <a:lstStyle/>
          <a:p>
            <a:r>
              <a:rPr kumimoji="1" lang="en-US" altLang="ja-JP" dirty="0"/>
              <a:t>6</a:t>
            </a:r>
          </a:p>
          <a:p>
            <a:r>
              <a:rPr kumimoji="1" lang="ja-JP" altLang="en-US"/>
              <a:t>まず，様々な</a:t>
            </a:r>
            <a:r>
              <a:rPr kumimoji="1" lang="en-US" altLang="ja-JP" dirty="0"/>
              <a:t>API</a:t>
            </a:r>
            <a:r>
              <a:rPr kumimoji="1" lang="ja-JP" altLang="en-US"/>
              <a:t>から取得したデータに事件や事故の情報が含まれているか判定します</a:t>
            </a:r>
            <a:endParaRPr kumimoji="1" lang="en-US" altLang="ja-JP" dirty="0"/>
          </a:p>
        </p:txBody>
      </p:sp>
    </p:spTree>
    <p:extLst>
      <p:ext uri="{BB962C8B-B14F-4D97-AF65-F5344CB8AC3E}">
        <p14:creationId xmlns:p14="http://schemas.microsoft.com/office/powerpoint/2010/main" val="909032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C88F7-A5F7-4B7A-674C-8D1A5E486C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D89286-40C2-EC85-76DF-58FFD576FCE5}"/>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73780B85-6644-932D-93D0-F852D7CFFC4F}"/>
              </a:ext>
            </a:extLst>
          </p:cNvPr>
          <p:cNvSpPr>
            <a:spLocks noGrp="1"/>
          </p:cNvSpPr>
          <p:nvPr>
            <p:ph type="body" idx="1"/>
          </p:nvPr>
        </p:nvSpPr>
        <p:spPr>
          <a:xfrm>
            <a:off x="822325" y="7040563"/>
            <a:ext cx="6584950" cy="5761037"/>
          </a:xfrm>
          <a:prstGeom prst="rect">
            <a:avLst/>
          </a:prstGeom>
        </p:spPr>
        <p:txBody>
          <a:bodyPr/>
          <a:lstStyle/>
          <a:p>
            <a:r>
              <a:rPr kumimoji="1" lang="en-US" altLang="ja-JP" dirty="0"/>
              <a:t>6</a:t>
            </a:r>
          </a:p>
          <a:p>
            <a:r>
              <a:rPr kumimoji="1" lang="ja-JP" altLang="en-US"/>
              <a:t>まず，様々な</a:t>
            </a:r>
            <a:r>
              <a:rPr kumimoji="1" lang="en-US" altLang="ja-JP" dirty="0"/>
              <a:t>API</a:t>
            </a:r>
            <a:r>
              <a:rPr kumimoji="1" lang="ja-JP" altLang="en-US"/>
              <a:t>から取得したデータに事件や事故の情報が含まれているか判定します</a:t>
            </a:r>
            <a:endParaRPr kumimoji="1" lang="en-US" altLang="ja-JP" dirty="0"/>
          </a:p>
        </p:txBody>
      </p:sp>
    </p:spTree>
    <p:extLst>
      <p:ext uri="{BB962C8B-B14F-4D97-AF65-F5344CB8AC3E}">
        <p14:creationId xmlns:p14="http://schemas.microsoft.com/office/powerpoint/2010/main" val="1137438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65A58-B01B-5382-C3D0-2ACD816EFDC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1E77B7A-325F-C8D3-4D81-1A6495FFAC76}"/>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43571D44-952C-3007-906F-BF3CA187E506}"/>
              </a:ext>
            </a:extLst>
          </p:cNvPr>
          <p:cNvSpPr>
            <a:spLocks noGrp="1"/>
          </p:cNvSpPr>
          <p:nvPr>
            <p:ph type="body" idx="1"/>
          </p:nvPr>
        </p:nvSpPr>
        <p:spPr>
          <a:xfrm>
            <a:off x="822325" y="7040563"/>
            <a:ext cx="6584950" cy="5761037"/>
          </a:xfrm>
          <a:prstGeom prst="rect">
            <a:avLst/>
          </a:prstGeom>
        </p:spPr>
        <p:txBody>
          <a:bodyPr/>
          <a:lstStyle/>
          <a:p>
            <a:r>
              <a:rPr kumimoji="1" lang="en-US" altLang="ja-JP" dirty="0"/>
              <a:t>6</a:t>
            </a:r>
          </a:p>
          <a:p>
            <a:r>
              <a:rPr kumimoji="1" lang="ja-JP" altLang="en-US"/>
              <a:t>次に，取得したデータに概要，場所，日時が含まれているかを判定します．</a:t>
            </a:r>
            <a:endParaRPr kumimoji="1" lang="en-US" altLang="ja-JP" dirty="0"/>
          </a:p>
        </p:txBody>
      </p:sp>
    </p:spTree>
    <p:extLst>
      <p:ext uri="{BB962C8B-B14F-4D97-AF65-F5344CB8AC3E}">
        <p14:creationId xmlns:p14="http://schemas.microsoft.com/office/powerpoint/2010/main" val="96272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08244-5EEC-2C6C-5720-8A6D0575849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79BF76-7DBB-8BA4-4D92-DF14B3999E96}"/>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51FBCFF1-AB95-0503-9395-58362717D0DB}"/>
              </a:ext>
            </a:extLst>
          </p:cNvPr>
          <p:cNvSpPr>
            <a:spLocks noGrp="1"/>
          </p:cNvSpPr>
          <p:nvPr>
            <p:ph type="body" idx="1"/>
          </p:nvPr>
        </p:nvSpPr>
        <p:spPr>
          <a:xfrm>
            <a:off x="822325" y="7040563"/>
            <a:ext cx="6584950" cy="5761037"/>
          </a:xfrm>
          <a:prstGeom prst="rect">
            <a:avLst/>
          </a:prstGeom>
        </p:spPr>
        <p:txBody>
          <a:bodyPr/>
          <a:lstStyle/>
          <a:p>
            <a:r>
              <a:rPr kumimoji="1" lang="en-US" altLang="ja-JP" dirty="0"/>
              <a:t>6</a:t>
            </a:r>
          </a:p>
          <a:p>
            <a:r>
              <a:rPr kumimoji="1" lang="ja-JP" altLang="en-US"/>
              <a:t>次に，取得したデータに概要，場所，日時が含まれているかを判定します．</a:t>
            </a:r>
            <a:endParaRPr kumimoji="1" lang="en-US" altLang="ja-JP" dirty="0"/>
          </a:p>
        </p:txBody>
      </p:sp>
    </p:spTree>
    <p:extLst>
      <p:ext uri="{BB962C8B-B14F-4D97-AF65-F5344CB8AC3E}">
        <p14:creationId xmlns:p14="http://schemas.microsoft.com/office/powerpoint/2010/main" val="46153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3E4B1-0A72-EDE8-12D3-6D7F0E0ADE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920B34-FB3D-50D6-862B-0DDB15903E7E}"/>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BFE62004-571A-3555-14C8-0671A55012BE}"/>
              </a:ext>
            </a:extLst>
          </p:cNvPr>
          <p:cNvSpPr>
            <a:spLocks noGrp="1"/>
          </p:cNvSpPr>
          <p:nvPr>
            <p:ph type="body" idx="1"/>
          </p:nvPr>
        </p:nvSpPr>
        <p:spPr>
          <a:xfrm>
            <a:off x="822325" y="7040563"/>
            <a:ext cx="6584950" cy="5761037"/>
          </a:xfrm>
          <a:prstGeom prst="rect">
            <a:avLst/>
          </a:prstGeom>
        </p:spPr>
        <p:txBody>
          <a:bodyPr/>
          <a:lstStyle/>
          <a:p>
            <a:r>
              <a:rPr kumimoji="1" lang="en-US" altLang="ja-JP" dirty="0"/>
              <a:t>7</a:t>
            </a:r>
          </a:p>
          <a:p>
            <a:r>
              <a:rPr kumimoji="1" lang="en-US" altLang="ja-JP" dirty="0"/>
              <a:t>3</a:t>
            </a:r>
            <a:r>
              <a:rPr kumimoji="1" lang="ja-JP" altLang="en-US"/>
              <a:t>つ目のフィルターでは，データが緯度経度へ座標変換が可能かどうかを判断します．</a:t>
            </a:r>
          </a:p>
        </p:txBody>
      </p:sp>
    </p:spTree>
    <p:extLst>
      <p:ext uri="{BB962C8B-B14F-4D97-AF65-F5344CB8AC3E}">
        <p14:creationId xmlns:p14="http://schemas.microsoft.com/office/powerpoint/2010/main" val="1822936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64D6A-285E-424F-B1C9-E9D51D4767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B6C38F7-D192-7F17-F157-51F0D9FB2765}"/>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15B5AFF2-B394-312F-AFA7-0EB6CF428DAB}"/>
              </a:ext>
            </a:extLst>
          </p:cNvPr>
          <p:cNvSpPr>
            <a:spLocks noGrp="1"/>
          </p:cNvSpPr>
          <p:nvPr>
            <p:ph type="body" idx="1"/>
          </p:nvPr>
        </p:nvSpPr>
        <p:spPr>
          <a:xfrm>
            <a:off x="822325" y="7040563"/>
            <a:ext cx="6584950" cy="5761037"/>
          </a:xfrm>
          <a:prstGeom prst="rect">
            <a:avLst/>
          </a:prstGeom>
        </p:spPr>
        <p:txBody>
          <a:bodyPr/>
          <a:lstStyle/>
          <a:p>
            <a:r>
              <a:rPr kumimoji="1" lang="en-US" altLang="ja-JP" dirty="0"/>
              <a:t>7</a:t>
            </a:r>
          </a:p>
          <a:p>
            <a:r>
              <a:rPr kumimoji="1" lang="en-US" altLang="ja-JP" dirty="0"/>
              <a:t>3</a:t>
            </a:r>
            <a:r>
              <a:rPr kumimoji="1" lang="ja-JP" altLang="en-US"/>
              <a:t>つ目のフィルターでは，データが緯度経度へ座標変換が可能かどうかを判断します．</a:t>
            </a:r>
          </a:p>
        </p:txBody>
      </p:sp>
    </p:spTree>
    <p:extLst>
      <p:ext uri="{BB962C8B-B14F-4D97-AF65-F5344CB8AC3E}">
        <p14:creationId xmlns:p14="http://schemas.microsoft.com/office/powerpoint/2010/main" val="1598971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C5EA-0D19-F18E-D545-095FF5D0277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31349E0-D49C-E859-15FF-A01382D6239B}"/>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23563385-8FC5-0AD8-5D8D-9D545752B239}"/>
              </a:ext>
            </a:extLst>
          </p:cNvPr>
          <p:cNvSpPr>
            <a:spLocks noGrp="1"/>
          </p:cNvSpPr>
          <p:nvPr>
            <p:ph type="body" idx="1"/>
          </p:nvPr>
        </p:nvSpPr>
        <p:spPr>
          <a:xfrm>
            <a:off x="822325" y="7040563"/>
            <a:ext cx="6584950" cy="5761037"/>
          </a:xfrm>
          <a:prstGeom prst="rect">
            <a:avLst/>
          </a:prstGeom>
        </p:spPr>
        <p:txBody>
          <a:bodyPr/>
          <a:lstStyle/>
          <a:p>
            <a:r>
              <a:rPr kumimoji="1" lang="en-US" altLang="ja-JP" dirty="0"/>
              <a:t>8</a:t>
            </a:r>
          </a:p>
          <a:p>
            <a:r>
              <a:rPr kumimoji="1" lang="ja-JP" altLang="en-US"/>
              <a:t>条件を満たしたテキストデータは，</a:t>
            </a:r>
            <a:r>
              <a:rPr kumimoji="1" lang="en-US" altLang="ja-JP" dirty="0"/>
              <a:t>Geo Cording</a:t>
            </a:r>
            <a:r>
              <a:rPr kumimoji="1" lang="ja-JP" altLang="en-US"/>
              <a:t>を通じて緯度・経度の情報へと変換されます．</a:t>
            </a:r>
            <a:endParaRPr kumimoji="1" lang="en-US" altLang="ja-JP" dirty="0"/>
          </a:p>
          <a:p>
            <a:endParaRPr kumimoji="1" lang="ja-JP" altLang="en-US"/>
          </a:p>
        </p:txBody>
      </p:sp>
    </p:spTree>
    <p:extLst>
      <p:ext uri="{BB962C8B-B14F-4D97-AF65-F5344CB8AC3E}">
        <p14:creationId xmlns:p14="http://schemas.microsoft.com/office/powerpoint/2010/main" val="343873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p:cNvSpPr>
            <a:spLocks noGrp="1"/>
          </p:cNvSpPr>
          <p:nvPr>
            <p:ph type="body" idx="1"/>
          </p:nvPr>
        </p:nvSpPr>
        <p:spPr>
          <a:xfrm>
            <a:off x="822325" y="7040563"/>
            <a:ext cx="6584950" cy="5761037"/>
          </a:xfrm>
          <a:prstGeom prst="rect">
            <a:avLst/>
          </a:prstGeom>
        </p:spPr>
        <p:txBody>
          <a:bodyPr/>
          <a:lstStyle/>
          <a:p>
            <a:r>
              <a:rPr kumimoji="1" lang="ja-JP" altLang="en-US"/>
              <a:t>これは，ロサンゼルスのリトルトーキョーという場所にある大谷選手の壁画で，最近では日本人もよく訪れる人気の観光地です．</a:t>
            </a:r>
            <a:r>
              <a:rPr kumimoji="1" lang="en-US" altLang="ja-JP" dirty="0"/>
              <a:t>[9s]</a:t>
            </a:r>
          </a:p>
          <a:p>
            <a:endParaRPr kumimoji="1" lang="en-US" altLang="ja-JP" dirty="0"/>
          </a:p>
        </p:txBody>
      </p:sp>
    </p:spTree>
    <p:extLst>
      <p:ext uri="{BB962C8B-B14F-4D97-AF65-F5344CB8AC3E}">
        <p14:creationId xmlns:p14="http://schemas.microsoft.com/office/powerpoint/2010/main" val="3065861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371C9-60C3-B721-6D46-CE28A13DB6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04539E-5362-BBE3-32CB-89E57640A398}"/>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02606FEF-A0C0-EC8D-7B83-9BF73B068C17}"/>
              </a:ext>
            </a:extLst>
          </p:cNvPr>
          <p:cNvSpPr>
            <a:spLocks noGrp="1"/>
          </p:cNvSpPr>
          <p:nvPr>
            <p:ph type="body" idx="1"/>
          </p:nvPr>
        </p:nvSpPr>
        <p:spPr>
          <a:xfrm>
            <a:off x="822325" y="7040563"/>
            <a:ext cx="6584950" cy="5761037"/>
          </a:xfrm>
          <a:prstGeom prst="rect">
            <a:avLst/>
          </a:prstGeom>
        </p:spPr>
        <p:txBody>
          <a:bodyPr/>
          <a:lstStyle/>
          <a:p>
            <a:r>
              <a:rPr kumimoji="1" lang="en-US" altLang="ja-JP" dirty="0"/>
              <a:t>8</a:t>
            </a:r>
          </a:p>
          <a:p>
            <a:r>
              <a:rPr kumimoji="1" lang="ja-JP" altLang="en-US"/>
              <a:t>条件を満たしたデータは，</a:t>
            </a:r>
            <a:r>
              <a:rPr kumimoji="1" lang="en-US" altLang="ja-JP" dirty="0"/>
              <a:t>Geo Cording</a:t>
            </a:r>
            <a:r>
              <a:rPr kumimoji="1" lang="ja-JP" altLang="en-US"/>
              <a:t>を通じて緯度・経度の情報へと変換されます．</a:t>
            </a:r>
            <a:endParaRPr kumimoji="1" lang="en-US" altLang="ja-JP" dirty="0"/>
          </a:p>
          <a:p>
            <a:endParaRPr kumimoji="1" lang="ja-JP" altLang="en-US"/>
          </a:p>
        </p:txBody>
      </p:sp>
    </p:spTree>
    <p:extLst>
      <p:ext uri="{BB962C8B-B14F-4D97-AF65-F5344CB8AC3E}">
        <p14:creationId xmlns:p14="http://schemas.microsoft.com/office/powerpoint/2010/main" val="3652007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08C7D-4684-14F1-A2C9-1DDB0D033C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890528-D77C-2BA0-9E3C-2E73505001FD}"/>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E93C281C-A392-3391-D2E9-75038573FF4F}"/>
              </a:ext>
            </a:extLst>
          </p:cNvPr>
          <p:cNvSpPr>
            <a:spLocks noGrp="1"/>
          </p:cNvSpPr>
          <p:nvPr>
            <p:ph type="body" idx="1"/>
          </p:nvPr>
        </p:nvSpPr>
        <p:spPr>
          <a:xfrm>
            <a:off x="822325" y="7040563"/>
            <a:ext cx="6584950" cy="5761037"/>
          </a:xfrm>
          <a:prstGeom prst="rect">
            <a:avLst/>
          </a:prstGeom>
        </p:spPr>
        <p:txBody>
          <a:bodyPr/>
          <a:lstStyle/>
          <a:p>
            <a:r>
              <a:rPr kumimoji="1" lang="en-US" altLang="ja-JP" dirty="0"/>
              <a:t>10</a:t>
            </a:r>
          </a:p>
          <a:p>
            <a:r>
              <a:rPr kumimoji="1" lang="ja-JP" altLang="en-US"/>
              <a:t>変換された座標データは，</a:t>
            </a:r>
            <a:r>
              <a:rPr kumimoji="1" lang="en-US" altLang="ja-JP" dirty="0" err="1"/>
              <a:t>PostGIS</a:t>
            </a:r>
            <a:r>
              <a:rPr kumimoji="1" lang="ja-JP" altLang="en-US"/>
              <a:t>へと再変換され，データベースへ保存されて</a:t>
            </a:r>
            <a:endParaRPr kumimoji="1" lang="en-US" altLang="ja-JP" dirty="0"/>
          </a:p>
        </p:txBody>
      </p:sp>
    </p:spTree>
    <p:extLst>
      <p:ext uri="{BB962C8B-B14F-4D97-AF65-F5344CB8AC3E}">
        <p14:creationId xmlns:p14="http://schemas.microsoft.com/office/powerpoint/2010/main" val="1887906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4F1DB-0AB7-BC24-9612-D407C2880B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CF38BA-2D9F-F0A7-78CE-F033F6544711}"/>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95AED5EC-3A22-5A90-E71C-7002B0BC9598}"/>
              </a:ext>
            </a:extLst>
          </p:cNvPr>
          <p:cNvSpPr>
            <a:spLocks noGrp="1"/>
          </p:cNvSpPr>
          <p:nvPr>
            <p:ph type="body" idx="1"/>
          </p:nvPr>
        </p:nvSpPr>
        <p:spPr>
          <a:xfrm>
            <a:off x="822325" y="7040563"/>
            <a:ext cx="6584950" cy="5761037"/>
          </a:xfrm>
          <a:prstGeom prst="rect">
            <a:avLst/>
          </a:prstGeom>
        </p:spPr>
        <p:txBody>
          <a:bodyPr/>
          <a:lstStyle/>
          <a:p>
            <a:r>
              <a:rPr kumimoji="1" lang="en-US" altLang="ja-JP" dirty="0"/>
              <a:t>10</a:t>
            </a:r>
          </a:p>
          <a:p>
            <a:r>
              <a:rPr kumimoji="1" lang="ja-JP" altLang="en-US"/>
              <a:t>変換された座標データは，</a:t>
            </a:r>
            <a:r>
              <a:rPr kumimoji="1" lang="en-US" altLang="ja-JP" dirty="0" err="1"/>
              <a:t>PostGIS</a:t>
            </a:r>
            <a:r>
              <a:rPr kumimoji="1" lang="ja-JP" altLang="en-US"/>
              <a:t>へと再変換され，データベースへ保存されて</a:t>
            </a:r>
            <a:endParaRPr kumimoji="1" lang="en-US" altLang="ja-JP" dirty="0"/>
          </a:p>
        </p:txBody>
      </p:sp>
    </p:spTree>
    <p:extLst>
      <p:ext uri="{BB962C8B-B14F-4D97-AF65-F5344CB8AC3E}">
        <p14:creationId xmlns:p14="http://schemas.microsoft.com/office/powerpoint/2010/main" val="2113519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F4FB-D70F-A1E6-DDB6-D2AC65C206E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ABC99E9-1F10-6C42-5535-1A8098FEC99A}"/>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9AAC6EB6-6B32-AB2D-DC08-3FA6D43CEE6D}"/>
              </a:ext>
            </a:extLst>
          </p:cNvPr>
          <p:cNvSpPr>
            <a:spLocks noGrp="1"/>
          </p:cNvSpPr>
          <p:nvPr>
            <p:ph type="body" idx="1"/>
          </p:nvPr>
        </p:nvSpPr>
        <p:spPr>
          <a:xfrm>
            <a:off x="822325" y="7040563"/>
            <a:ext cx="6584950" cy="5761037"/>
          </a:xfrm>
          <a:prstGeom prst="rect">
            <a:avLst/>
          </a:prstGeom>
        </p:spPr>
        <p:txBody>
          <a:bodyPr/>
          <a:lstStyle/>
          <a:p>
            <a:r>
              <a:rPr kumimoji="1" lang="en-US" altLang="ja-JP" dirty="0"/>
              <a:t>4</a:t>
            </a:r>
          </a:p>
          <a:p>
            <a:r>
              <a:rPr kumimoji="1" lang="ja-JP" altLang="en-US"/>
              <a:t>アプリから最新情報を確認できます</a:t>
            </a:r>
            <a:endParaRPr kumimoji="1" lang="en-US" altLang="ja-JP" dirty="0"/>
          </a:p>
        </p:txBody>
      </p:sp>
    </p:spTree>
    <p:extLst>
      <p:ext uri="{BB962C8B-B14F-4D97-AF65-F5344CB8AC3E}">
        <p14:creationId xmlns:p14="http://schemas.microsoft.com/office/powerpoint/2010/main" val="1121582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25D05-F581-6593-9333-6801BAD3C8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E60881-B471-938F-9AFB-D0AD4F057978}"/>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5569401E-0034-8282-95DA-96F1A1277717}"/>
              </a:ext>
            </a:extLst>
          </p:cNvPr>
          <p:cNvSpPr>
            <a:spLocks noGrp="1"/>
          </p:cNvSpPr>
          <p:nvPr>
            <p:ph type="body" idx="1"/>
          </p:nvPr>
        </p:nvSpPr>
        <p:spPr>
          <a:xfrm>
            <a:off x="822325" y="7040563"/>
            <a:ext cx="6584950" cy="5761037"/>
          </a:xfrm>
          <a:prstGeom prst="rect">
            <a:avLst/>
          </a:prstGeom>
        </p:spPr>
        <p:txBody>
          <a:bodyPr/>
          <a:lstStyle/>
          <a:p>
            <a:r>
              <a:rPr kumimoji="1" lang="en-US" altLang="ja-JP" dirty="0"/>
              <a:t>4</a:t>
            </a:r>
          </a:p>
          <a:p>
            <a:r>
              <a:rPr kumimoji="1" lang="ja-JP" altLang="en-US"/>
              <a:t>アプリから最新情報を確認できます</a:t>
            </a:r>
            <a:endParaRPr kumimoji="1" lang="en-US" altLang="ja-JP" dirty="0"/>
          </a:p>
        </p:txBody>
      </p:sp>
    </p:spTree>
    <p:extLst>
      <p:ext uri="{BB962C8B-B14F-4D97-AF65-F5344CB8AC3E}">
        <p14:creationId xmlns:p14="http://schemas.microsoft.com/office/powerpoint/2010/main" val="360560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EF628-067F-A288-8299-26CCAE2F8C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7043A9-5EB6-B49F-960B-24FA7EB5F8BC}"/>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3F90C6FC-7E46-88D5-2FAD-6462797B5DED}"/>
              </a:ext>
            </a:extLst>
          </p:cNvPr>
          <p:cNvSpPr>
            <a:spLocks noGrp="1"/>
          </p:cNvSpPr>
          <p:nvPr>
            <p:ph type="body" idx="1"/>
          </p:nvPr>
        </p:nvSpPr>
        <p:spPr>
          <a:xfrm>
            <a:off x="822325" y="7040563"/>
            <a:ext cx="6584950" cy="5761037"/>
          </a:xfrm>
          <a:prstGeom prst="rect">
            <a:avLst/>
          </a:prstGeom>
        </p:spPr>
        <p:txBody>
          <a:bodyPr/>
          <a:lstStyle/>
          <a:p>
            <a:r>
              <a:rPr kumimoji="1" lang="ja-JP" altLang="en-US"/>
              <a:t>以上が</a:t>
            </a:r>
            <a:r>
              <a:rPr kumimoji="1" lang="en-US" altLang="ja-JP" dirty="0"/>
              <a:t>RASHIN</a:t>
            </a:r>
            <a:r>
              <a:rPr kumimoji="1" lang="ja-JP" altLang="en-US"/>
              <a:t>の処理の流れです．</a:t>
            </a:r>
          </a:p>
        </p:txBody>
      </p:sp>
    </p:spTree>
    <p:extLst>
      <p:ext uri="{BB962C8B-B14F-4D97-AF65-F5344CB8AC3E}">
        <p14:creationId xmlns:p14="http://schemas.microsoft.com/office/powerpoint/2010/main" val="2261014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C214B-9E64-6461-0885-39A2757EC14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55CC4B-11ED-3247-FF11-4DDEACC463F7}"/>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65722BB5-BD1D-8EEF-7EE4-C442A141B773}"/>
              </a:ext>
            </a:extLst>
          </p:cNvPr>
          <p:cNvSpPr>
            <a:spLocks noGrp="1"/>
          </p:cNvSpPr>
          <p:nvPr>
            <p:ph type="body" idx="1"/>
          </p:nvPr>
        </p:nvSpPr>
        <p:spPr>
          <a:xfrm>
            <a:off x="822325" y="7040563"/>
            <a:ext cx="6584950" cy="5761037"/>
          </a:xfrm>
          <a:prstGeom prst="rect">
            <a:avLst/>
          </a:prstGeom>
        </p:spPr>
        <p:txBody>
          <a:bodyPr/>
          <a:lstStyle/>
          <a:p>
            <a:r>
              <a:rPr kumimoji="1" lang="en-US" altLang="ja-JP" dirty="0"/>
              <a:t>10</a:t>
            </a:r>
          </a:p>
          <a:p>
            <a:r>
              <a:rPr kumimoji="1" lang="ja-JP" altLang="en-US"/>
              <a:t>入力されるデータは様々ですが，</a:t>
            </a:r>
            <a:r>
              <a:rPr kumimoji="1" lang="en-US" altLang="ja-JP" dirty="0"/>
              <a:t>LLM</a:t>
            </a:r>
            <a:r>
              <a:rPr kumimoji="1" lang="ja-JP" altLang="en-US"/>
              <a:t>の特性を活かし，あらゆるデータを可視化可能です．</a:t>
            </a:r>
            <a:endParaRPr kumimoji="1" lang="en-US" altLang="ja-JP" dirty="0"/>
          </a:p>
        </p:txBody>
      </p:sp>
    </p:spTree>
    <p:extLst>
      <p:ext uri="{BB962C8B-B14F-4D97-AF65-F5344CB8AC3E}">
        <p14:creationId xmlns:p14="http://schemas.microsoft.com/office/powerpoint/2010/main" val="3068848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C598D-7F84-E7F4-6DE5-7D6EE9D36CC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9ADECD-3A5A-3A1B-475B-E732C43A4479}"/>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DC03C19E-7BA1-2B9B-0C5F-7B6BA5D07C2F}"/>
              </a:ext>
            </a:extLst>
          </p:cNvPr>
          <p:cNvSpPr>
            <a:spLocks noGrp="1"/>
          </p:cNvSpPr>
          <p:nvPr>
            <p:ph type="body" idx="1"/>
          </p:nvPr>
        </p:nvSpPr>
        <p:spPr>
          <a:xfrm>
            <a:off x="822325" y="7040563"/>
            <a:ext cx="6584950" cy="5761037"/>
          </a:xfrm>
          <a:prstGeom prst="rect">
            <a:avLst/>
          </a:prstGeom>
        </p:spPr>
        <p:txBody>
          <a:bodyPr/>
          <a:lstStyle/>
          <a:p>
            <a:r>
              <a:rPr kumimoji="1" lang="en-US" altLang="ja-JP" dirty="0"/>
              <a:t>10</a:t>
            </a:r>
          </a:p>
          <a:p>
            <a:r>
              <a:rPr kumimoji="1" lang="ja-JP" altLang="en-US"/>
              <a:t>しかし，主要な処理を</a:t>
            </a:r>
            <a:r>
              <a:rPr kumimoji="1" lang="en-US" altLang="ja-JP" dirty="0"/>
              <a:t>LLM</a:t>
            </a:r>
            <a:r>
              <a:rPr kumimoji="1" lang="ja-JP" altLang="en-US"/>
              <a:t>に任せて，データの精度担保ができるのか疑問に思われるかもしれません</a:t>
            </a:r>
          </a:p>
        </p:txBody>
      </p:sp>
    </p:spTree>
    <p:extLst>
      <p:ext uri="{BB962C8B-B14F-4D97-AF65-F5344CB8AC3E}">
        <p14:creationId xmlns:p14="http://schemas.microsoft.com/office/powerpoint/2010/main" val="832816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702A-E63D-A9F9-D61B-62E385C05EC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56938E9-19F6-2CFD-1104-5DE44188063F}"/>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0767DFEA-044F-6318-B05B-88915D949475}"/>
              </a:ext>
            </a:extLst>
          </p:cNvPr>
          <p:cNvSpPr>
            <a:spLocks noGrp="1"/>
          </p:cNvSpPr>
          <p:nvPr>
            <p:ph type="body" idx="1"/>
          </p:nvPr>
        </p:nvSpPr>
        <p:spPr>
          <a:xfrm>
            <a:off x="822325" y="7040563"/>
            <a:ext cx="6584950" cy="5761037"/>
          </a:xfrm>
          <a:prstGeom prst="rect">
            <a:avLst/>
          </a:prstGeom>
        </p:spPr>
        <p:txBody>
          <a:bodyPr/>
          <a:lstStyle/>
          <a:p>
            <a:r>
              <a:rPr kumimoji="1" lang="en-US" altLang="ja-JP" dirty="0"/>
              <a:t>17</a:t>
            </a:r>
          </a:p>
          <a:p>
            <a:r>
              <a:rPr kumimoji="1" lang="ja-JP" altLang="en-US"/>
              <a:t>左が，</a:t>
            </a:r>
            <a:r>
              <a:rPr kumimoji="1" lang="en-US" altLang="ja-JP" dirty="0"/>
              <a:t>RASHIN</a:t>
            </a:r>
            <a:r>
              <a:rPr kumimoji="1" lang="ja-JP" altLang="en-US"/>
              <a:t>が取得したデータを可視化したものです．</a:t>
            </a:r>
            <a:endParaRPr kumimoji="1" lang="en-US" altLang="ja-JP" dirty="0"/>
          </a:p>
          <a:p>
            <a:r>
              <a:rPr kumimoji="1" lang="ja-JP" altLang="en-US"/>
              <a:t>みぎが，米国警察の過去の報告書から作成された治安マップです．</a:t>
            </a:r>
            <a:endParaRPr kumimoji="1" lang="en-US" altLang="ja-JP" dirty="0"/>
          </a:p>
          <a:p>
            <a:endParaRPr kumimoji="1" lang="en-US" altLang="ja-JP" dirty="0"/>
          </a:p>
          <a:p>
            <a:r>
              <a:rPr kumimoji="1" lang="ja-JP" altLang="en-US"/>
              <a:t>危険な地域を示す赤と黄色がよく重なっていることがわかります．</a:t>
            </a:r>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763177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F51C2-564D-F259-10A2-0E708C016E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3AB71F-E0CB-8E6F-7D37-C6191F77E188}"/>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D16B423A-FDC6-7627-91C3-7F5A01F08F33}"/>
              </a:ext>
            </a:extLst>
          </p:cNvPr>
          <p:cNvSpPr>
            <a:spLocks noGrp="1"/>
          </p:cNvSpPr>
          <p:nvPr>
            <p:ph type="body" idx="1"/>
          </p:nvPr>
        </p:nvSpPr>
        <p:spPr>
          <a:xfrm>
            <a:off x="822325" y="7040563"/>
            <a:ext cx="6584950" cy="5761037"/>
          </a:xfrm>
          <a:prstGeom prst="rect">
            <a:avLst/>
          </a:prstGeom>
        </p:spPr>
        <p:txBody>
          <a:bodyPr/>
          <a:lstStyle/>
          <a:p>
            <a:r>
              <a:rPr kumimoji="1" lang="ja-JP" altLang="en-US"/>
              <a:t>また，羅針は過去の統計を用いた場合と異なり，</a:t>
            </a:r>
            <a:endParaRPr kumimoji="1" lang="en-US" altLang="ja-JP" dirty="0"/>
          </a:p>
          <a:p>
            <a:r>
              <a:rPr kumimoji="1" lang="ja-JP" altLang="en-US"/>
              <a:t>今この瞬間にも発生しうるテロや事件にも対応可能なため，</a:t>
            </a:r>
            <a:endParaRPr kumimoji="1" lang="en-US" altLang="ja-JP" dirty="0"/>
          </a:p>
          <a:p>
            <a:r>
              <a:rPr kumimoji="1" lang="ja-JP" altLang="en-US"/>
              <a:t>あなたの代わりに常に周囲の安全を見守ることができます．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6725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p:cNvSpPr>
            <a:spLocks noGrp="1"/>
          </p:cNvSpPr>
          <p:nvPr>
            <p:ph type="body" idx="1"/>
          </p:nvPr>
        </p:nvSpPr>
        <p:spPr>
          <a:xfrm>
            <a:off x="822325" y="7040563"/>
            <a:ext cx="6584950" cy="5761037"/>
          </a:xfrm>
          <a:prstGeom prst="rect">
            <a:avLst/>
          </a:prstGeom>
        </p:spPr>
        <p:txBody>
          <a:bodyPr/>
          <a:lstStyle/>
          <a:p>
            <a:r>
              <a:rPr kumimoji="1" lang="ja-JP" altLang="en-US"/>
              <a:t>次にこの写真を見てください．</a:t>
            </a:r>
            <a:endParaRPr kumimoji="1" lang="en-US" altLang="ja-JP" dirty="0"/>
          </a:p>
          <a:p>
            <a:r>
              <a:rPr kumimoji="1" lang="ja-JP" altLang="en-US"/>
              <a:t>見るからに危険な香りが伝わってきますが，これはアメリカのスキッドロウと呼ばれるスラム街です．</a:t>
            </a:r>
            <a:endParaRPr kumimoji="1" lang="en-US" altLang="ja-JP" dirty="0"/>
          </a:p>
          <a:p>
            <a:r>
              <a:rPr kumimoji="1" lang="ja-JP" altLang="en-US"/>
              <a:t>非常に危険な地域であり，特に観光客は絶対に立ち寄らなってはいけない地域です．</a:t>
            </a:r>
            <a:endParaRPr kumimoji="1" lang="en-US" altLang="ja-JP" dirty="0"/>
          </a:p>
          <a:p>
            <a:endParaRPr kumimoji="1" lang="en-US" altLang="ja-JP" dirty="0"/>
          </a:p>
          <a:p>
            <a:r>
              <a:rPr kumimoji="1" lang="ja-JP" altLang="en-US"/>
              <a:t>しかし，この場所</a:t>
            </a:r>
            <a:r>
              <a:rPr kumimoji="1" lang="en-US" altLang="ja-JP" dirty="0"/>
              <a:t>[15s]</a:t>
            </a:r>
            <a:endParaRPr kumimoji="1" lang="ja-JP" altLang="en-US"/>
          </a:p>
        </p:txBody>
      </p:sp>
    </p:spTree>
    <p:extLst>
      <p:ext uri="{BB962C8B-B14F-4D97-AF65-F5344CB8AC3E}">
        <p14:creationId xmlns:p14="http://schemas.microsoft.com/office/powerpoint/2010/main" val="1730247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EA281-5975-8884-E2CA-CAC25AB59B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3229FD1-3E0E-2D9C-C631-709F98E55971}"/>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DB348334-1CAA-4E7A-1365-817A747C22BC}"/>
              </a:ext>
            </a:extLst>
          </p:cNvPr>
          <p:cNvSpPr>
            <a:spLocks noGrp="1"/>
          </p:cNvSpPr>
          <p:nvPr>
            <p:ph type="body" idx="1"/>
          </p:nvPr>
        </p:nvSpPr>
        <p:spPr>
          <a:xfrm>
            <a:off x="822325" y="7040563"/>
            <a:ext cx="6584950" cy="5761037"/>
          </a:xfrm>
          <a:prstGeom prst="rect">
            <a:avLst/>
          </a:prstGeom>
        </p:spPr>
        <p:txBody>
          <a:bodyPr/>
          <a:lstStyle/>
          <a:p>
            <a:r>
              <a:rPr kumimoji="1" lang="en-US" altLang="ja-JP" dirty="0"/>
              <a:t>12</a:t>
            </a:r>
          </a:p>
          <a:p>
            <a:r>
              <a:rPr kumimoji="1" lang="ja-JP" altLang="en-US"/>
              <a:t>海外旅行の必需品だった，パスポート，スマホ，財布</a:t>
            </a:r>
            <a:endParaRPr kumimoji="1" lang="en-US" altLang="ja-JP" dirty="0"/>
          </a:p>
          <a:p>
            <a:endParaRPr kumimoji="1" lang="en-US" altLang="ja-JP" dirty="0"/>
          </a:p>
          <a:p>
            <a:r>
              <a:rPr kumimoji="1" lang="ja-JP" altLang="en-US"/>
              <a:t>これからはあなたのスマホに</a:t>
            </a:r>
            <a:r>
              <a:rPr kumimoji="1" lang="en-US" altLang="ja-JP" dirty="0"/>
              <a:t>[</a:t>
            </a:r>
            <a:r>
              <a:rPr kumimoji="1" lang="ja-JP" altLang="en-US"/>
              <a:t>押す</a:t>
            </a:r>
            <a:r>
              <a:rPr kumimoji="1" lang="en-US" altLang="ja-JP" dirty="0"/>
              <a:t>]</a:t>
            </a:r>
            <a:r>
              <a:rPr kumimoji="1" lang="ja-JP" altLang="en-US"/>
              <a:t>，</a:t>
            </a:r>
            <a:r>
              <a:rPr kumimoji="1" lang="en-US" altLang="ja-JP" dirty="0"/>
              <a:t>RASHIN</a:t>
            </a:r>
            <a:r>
              <a:rPr kumimoji="1" lang="ja-JP" altLang="en-US"/>
              <a:t>が加わります．</a:t>
            </a:r>
          </a:p>
        </p:txBody>
      </p:sp>
    </p:spTree>
    <p:extLst>
      <p:ext uri="{BB962C8B-B14F-4D97-AF65-F5344CB8AC3E}">
        <p14:creationId xmlns:p14="http://schemas.microsoft.com/office/powerpoint/2010/main" val="4249322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45247-FABB-6CAB-F1AF-E29DED4FB7D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AFE0F5-6647-459E-9F72-B1F484A18444}"/>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63709449-E235-D298-2A4B-C9123DD6D788}"/>
              </a:ext>
            </a:extLst>
          </p:cNvPr>
          <p:cNvSpPr>
            <a:spLocks noGrp="1"/>
          </p:cNvSpPr>
          <p:nvPr>
            <p:ph type="body" idx="1"/>
          </p:nvPr>
        </p:nvSpPr>
        <p:spPr>
          <a:xfrm>
            <a:off x="822325" y="7040563"/>
            <a:ext cx="6584950" cy="5761037"/>
          </a:xfrm>
          <a:prstGeom prst="rect">
            <a:avLst/>
          </a:prstGeom>
        </p:spPr>
        <p:txBody>
          <a:bodyPr/>
          <a:lstStyle/>
          <a:p>
            <a:r>
              <a:rPr kumimoji="1" lang="ja-JP" altLang="en-US"/>
              <a:t>ありがとうございました．</a:t>
            </a:r>
          </a:p>
        </p:txBody>
      </p:sp>
    </p:spTree>
    <p:extLst>
      <p:ext uri="{BB962C8B-B14F-4D97-AF65-F5344CB8AC3E}">
        <p14:creationId xmlns:p14="http://schemas.microsoft.com/office/powerpoint/2010/main" val="419541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p:cNvSpPr>
            <a:spLocks noGrp="1"/>
          </p:cNvSpPr>
          <p:nvPr>
            <p:ph type="body" idx="1"/>
          </p:nvPr>
        </p:nvSpPr>
        <p:spPr>
          <a:xfrm>
            <a:off x="822325" y="7040563"/>
            <a:ext cx="6584950" cy="5761037"/>
          </a:xfrm>
          <a:prstGeom prst="rect">
            <a:avLst/>
          </a:prstGeom>
        </p:spPr>
        <p:txBody>
          <a:bodyPr/>
          <a:lstStyle/>
          <a:p>
            <a:r>
              <a:rPr kumimoji="1" lang="ja-JP" altLang="en-US"/>
              <a:t>なんと，あの大谷選手の壁画から徒歩５分の距離しか離れていません，</a:t>
            </a:r>
            <a:endParaRPr kumimoji="1" lang="en-US" altLang="ja-JP" dirty="0"/>
          </a:p>
          <a:p>
            <a:r>
              <a:rPr kumimoji="1" lang="ja-JP" altLang="en-US"/>
              <a:t>こういうことは海外では珍しいことではなく，観光する時には常に警戒しなければなりません，</a:t>
            </a:r>
            <a:r>
              <a:rPr kumimoji="1" lang="en-US" altLang="ja-JP" dirty="0"/>
              <a:t>[12s]</a:t>
            </a:r>
          </a:p>
          <a:p>
            <a:r>
              <a:rPr kumimoji="1" lang="en-US" altLang="ja-JP" dirty="0"/>
              <a:t>35</a:t>
            </a:r>
          </a:p>
        </p:txBody>
      </p:sp>
    </p:spTree>
    <p:extLst>
      <p:ext uri="{BB962C8B-B14F-4D97-AF65-F5344CB8AC3E}">
        <p14:creationId xmlns:p14="http://schemas.microsoft.com/office/powerpoint/2010/main" val="311551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p:cNvSpPr>
            <a:spLocks noGrp="1"/>
          </p:cNvSpPr>
          <p:nvPr>
            <p:ph type="body" idx="1"/>
          </p:nvPr>
        </p:nvSpPr>
        <p:spPr>
          <a:xfrm>
            <a:off x="822325" y="7040563"/>
            <a:ext cx="6584950" cy="5761037"/>
          </a:xfrm>
          <a:prstGeom prst="rect">
            <a:avLst/>
          </a:prstGeom>
        </p:spPr>
        <p:txBody>
          <a:bodyPr/>
          <a:lstStyle/>
          <a:p>
            <a:endParaRPr kumimoji="1" lang="en-US" altLang="ja-JP" dirty="0"/>
          </a:p>
          <a:p>
            <a:r>
              <a:rPr kumimoji="1" lang="ja-JP" altLang="en-US"/>
              <a:t>ただ，常に警戒すると言っても，観光客にその地域の土地勘はありませんし，かと言って旅行先で常に調べ続けないといけないというのも大変です．</a:t>
            </a:r>
            <a:endParaRPr kumimoji="1" lang="en-US" altLang="ja-JP" dirty="0"/>
          </a:p>
          <a:p>
            <a:r>
              <a:rPr kumimoji="1" lang="ja-JP" altLang="en-US"/>
              <a:t>また，調べたとしても，テロや事件は，いつ，どんな場所でも起こる可能性があります．</a:t>
            </a:r>
            <a:r>
              <a:rPr kumimoji="1" lang="en-US" altLang="ja-JP" dirty="0"/>
              <a:t>[14s]</a:t>
            </a:r>
          </a:p>
        </p:txBody>
      </p:sp>
    </p:spTree>
    <p:extLst>
      <p:ext uri="{BB962C8B-B14F-4D97-AF65-F5344CB8AC3E}">
        <p14:creationId xmlns:p14="http://schemas.microsoft.com/office/powerpoint/2010/main" val="41382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BC0FA-0920-992F-03E7-BBA0419B955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326FDBD-F72B-9AA3-B3A2-52E15D10A077}"/>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42526EED-3888-B693-4E27-184C21AAF9C7}"/>
              </a:ext>
            </a:extLst>
          </p:cNvPr>
          <p:cNvSpPr>
            <a:spLocks noGrp="1"/>
          </p:cNvSpPr>
          <p:nvPr>
            <p:ph type="body" idx="1"/>
          </p:nvPr>
        </p:nvSpPr>
        <p:spPr>
          <a:xfrm>
            <a:off x="822325" y="7040563"/>
            <a:ext cx="6584950" cy="5761037"/>
          </a:xfrm>
          <a:prstGeom prst="rect">
            <a:avLst/>
          </a:prstGeom>
        </p:spPr>
        <p:txBody>
          <a:bodyPr/>
          <a:lstStyle/>
          <a:p>
            <a:endParaRPr kumimoji="1" lang="en-US" altLang="ja-JP" dirty="0"/>
          </a:p>
          <a:p>
            <a:r>
              <a:rPr kumimoji="1" lang="ja-JP" altLang="en-US"/>
              <a:t>ただ，常に気をつけると言っても，観光客にその地域の土地勘はありませんし，かと言って旅行先で常に調べ続けないといけないというのも大変です．</a:t>
            </a:r>
            <a:endParaRPr kumimoji="1" lang="en-US" altLang="ja-JP" dirty="0"/>
          </a:p>
          <a:p>
            <a:r>
              <a:rPr kumimoji="1" lang="ja-JP" altLang="en-US"/>
              <a:t>また，調べたとしても，テロや事件は，いつ，どんな場所でも起こる可能性があります．</a:t>
            </a:r>
            <a:r>
              <a:rPr kumimoji="1" lang="en-US" altLang="ja-JP" dirty="0"/>
              <a:t>[14s]</a:t>
            </a:r>
          </a:p>
        </p:txBody>
      </p:sp>
    </p:spTree>
    <p:extLst>
      <p:ext uri="{BB962C8B-B14F-4D97-AF65-F5344CB8AC3E}">
        <p14:creationId xmlns:p14="http://schemas.microsoft.com/office/powerpoint/2010/main" val="2813643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85CD4-1FA2-7238-850A-10AF3BEF9FB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D63B90-D195-9F47-2F26-C8CC3806048D}"/>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8A389B66-217C-CDA9-B05A-A24103654491}"/>
              </a:ext>
            </a:extLst>
          </p:cNvPr>
          <p:cNvSpPr>
            <a:spLocks noGrp="1"/>
          </p:cNvSpPr>
          <p:nvPr>
            <p:ph type="body" idx="1"/>
          </p:nvPr>
        </p:nvSpPr>
        <p:spPr>
          <a:xfrm>
            <a:off x="822325" y="7040563"/>
            <a:ext cx="6584950" cy="5761037"/>
          </a:xfrm>
          <a:prstGeom prst="rect">
            <a:avLst/>
          </a:prstGeom>
        </p:spPr>
        <p:txBody>
          <a:bodyPr/>
          <a:lstStyle/>
          <a:p>
            <a:endParaRPr kumimoji="1" lang="en-US" altLang="ja-JP" dirty="0"/>
          </a:p>
          <a:p>
            <a:r>
              <a:rPr kumimoji="1" lang="ja-JP" altLang="en-US"/>
              <a:t>ただ，常に気をつけると言っても，観光客にその地域の土地勘はありませんし，かと言って旅行先で常に調べ続けないといけないというのも大変です．</a:t>
            </a:r>
            <a:endParaRPr kumimoji="1" lang="en-US" altLang="ja-JP" dirty="0"/>
          </a:p>
          <a:p>
            <a:r>
              <a:rPr kumimoji="1" lang="ja-JP" altLang="en-US"/>
              <a:t>また，どんなに調べたとしても，テロや事件は，いつ，どこで起こるかわかりません．</a:t>
            </a:r>
            <a:r>
              <a:rPr kumimoji="1" lang="en-US" altLang="ja-JP" dirty="0"/>
              <a:t>[14s]</a:t>
            </a:r>
          </a:p>
        </p:txBody>
      </p:sp>
    </p:spTree>
    <p:extLst>
      <p:ext uri="{BB962C8B-B14F-4D97-AF65-F5344CB8AC3E}">
        <p14:creationId xmlns:p14="http://schemas.microsoft.com/office/powerpoint/2010/main" val="2833089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p:cNvSpPr>
            <a:spLocks noGrp="1"/>
          </p:cNvSpPr>
          <p:nvPr>
            <p:ph type="body" idx="1"/>
          </p:nvPr>
        </p:nvSpPr>
        <p:spPr>
          <a:xfrm>
            <a:off x="822325" y="7040563"/>
            <a:ext cx="6584950" cy="5761037"/>
          </a:xfrm>
          <a:prstGeom prst="rect">
            <a:avLst/>
          </a:prstGeom>
        </p:spPr>
        <p:txBody>
          <a:bodyPr/>
          <a:lstStyle/>
          <a:p>
            <a:r>
              <a:rPr kumimoji="1" lang="ja-JP" altLang="en-US"/>
              <a:t>そこで私たちが開発したのが，</a:t>
            </a:r>
            <a:r>
              <a:rPr kumimoji="1" lang="en-US" altLang="ja-JP" dirty="0" err="1"/>
              <a:t>Rashin</a:t>
            </a:r>
            <a:r>
              <a:rPr kumimoji="1" lang="ja-JP" altLang="en-US"/>
              <a:t>です．</a:t>
            </a:r>
            <a:endParaRPr kumimoji="1" lang="en-US" altLang="ja-JP" dirty="0"/>
          </a:p>
          <a:p>
            <a:r>
              <a:rPr kumimoji="1" lang="ja-JP" altLang="en-US"/>
              <a:t>このアプリは何をするアプリなのか，</a:t>
            </a:r>
            <a:r>
              <a:rPr kumimoji="1" lang="en-US" altLang="ja-JP" dirty="0"/>
              <a:t>[6s]</a:t>
            </a:r>
            <a:endParaRPr kumimoji="1" lang="ja-JP" altLang="en-US"/>
          </a:p>
        </p:txBody>
      </p:sp>
    </p:spTree>
    <p:extLst>
      <p:ext uri="{BB962C8B-B14F-4D97-AF65-F5344CB8AC3E}">
        <p14:creationId xmlns:p14="http://schemas.microsoft.com/office/powerpoint/2010/main" val="245424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DD058-83B4-1223-3152-565A294F9E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A36B0B-EA97-715F-F393-98F7BE62ECA3}"/>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ノート プレースホルダー 2">
            <a:extLst>
              <a:ext uri="{FF2B5EF4-FFF2-40B4-BE49-F238E27FC236}">
                <a16:creationId xmlns:a16="http://schemas.microsoft.com/office/drawing/2014/main" id="{F187E5CB-3894-57B9-FF3B-95C204C9C96B}"/>
              </a:ext>
            </a:extLst>
          </p:cNvPr>
          <p:cNvSpPr>
            <a:spLocks noGrp="1"/>
          </p:cNvSpPr>
          <p:nvPr>
            <p:ph type="body" idx="1"/>
          </p:nvPr>
        </p:nvSpPr>
        <p:spPr>
          <a:xfrm>
            <a:off x="822325" y="7040563"/>
            <a:ext cx="6584950" cy="5761037"/>
          </a:xfrm>
          <a:prstGeom prst="rect">
            <a:avLst/>
          </a:prstGeom>
        </p:spPr>
        <p:txBody>
          <a:bodyPr/>
          <a:lstStyle/>
          <a:p>
            <a:r>
              <a:rPr kumimoji="1" lang="ja-JP" altLang="en-US"/>
              <a:t>そう，危険な地域の可視化を行います</a:t>
            </a:r>
            <a:r>
              <a:rPr kumimoji="1" lang="en-US" altLang="ja-JP" dirty="0"/>
              <a:t>[3s]</a:t>
            </a:r>
          </a:p>
          <a:p>
            <a:r>
              <a:rPr kumimoji="1" lang="ja-JP" altLang="en-US"/>
              <a:t>ニュースや</a:t>
            </a:r>
            <a:r>
              <a:rPr kumimoji="1" lang="en-US" altLang="ja-JP"/>
              <a:t>SNS</a:t>
            </a:r>
            <a:r>
              <a:rPr kumimoji="1" lang="ja-JP" altLang="en-US"/>
              <a:t>から取得した危険地域の情報をマップ上に表示することで，ひと目で危険な場所がわかるようになっています．</a:t>
            </a:r>
          </a:p>
          <a:p>
            <a:endParaRPr kumimoji="1" lang="en-US" altLang="ja-JP" dirty="0"/>
          </a:p>
        </p:txBody>
      </p:sp>
    </p:spTree>
    <p:extLst>
      <p:ext uri="{BB962C8B-B14F-4D97-AF65-F5344CB8AC3E}">
        <p14:creationId xmlns:p14="http://schemas.microsoft.com/office/powerpoint/2010/main" val="182691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p:bg>
      <p:bgPr>
        <a:solidFill>
          <a:srgbClr val="011023"/>
        </a:solidFill>
        <a:effectLst/>
      </p:bgPr>
    </p:bg>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324" userDrawn="1">
          <p15:clr>
            <a:srgbClr val="FBAE40"/>
          </p15:clr>
        </p15:guide>
        <p15:guide id="2" pos="4608" userDrawn="1">
          <p15:clr>
            <a:srgbClr val="A4A3A4"/>
          </p15:clr>
        </p15:guide>
        <p15:guide id="3" orient="horz" pos="2592" userDrawn="1">
          <p15:clr>
            <a:srgbClr val="A4A3A4"/>
          </p15:clr>
        </p15:guide>
        <p15:guide id="4" orient="horz" pos="4860" userDrawn="1">
          <p15:clr>
            <a:srgbClr val="FBAE40"/>
          </p15:clr>
        </p15:guide>
        <p15:guide id="5" pos="526" userDrawn="1">
          <p15:clr>
            <a:srgbClr val="F26B43"/>
          </p15:clr>
        </p15:guide>
        <p15:guide id="6" pos="8894" userDrawn="1">
          <p15:clr>
            <a:srgbClr val="FBAE40"/>
          </p15:clr>
        </p15:guide>
        <p15:guide id="7" pos="8690" userDrawn="1">
          <p15:clr>
            <a:srgbClr val="F26B43"/>
          </p15:clr>
        </p15:guide>
        <p15:guide id="8" orient="horz" pos="528" userDrawn="1">
          <p15:clr>
            <a:srgbClr val="F26B43"/>
          </p15:clr>
        </p15:guide>
        <p15:guide id="9" orient="horz" pos="4656" userDrawn="1">
          <p15:clr>
            <a:srgbClr val="F26B43"/>
          </p15:clr>
        </p15:guide>
        <p15:guide id="10" pos="322" userDrawn="1">
          <p15:clr>
            <a:srgbClr val="FBAE40"/>
          </p15:clr>
        </p15:guide>
        <p15:guide id="11" orient="horz" pos="1141" userDrawn="1">
          <p15:clr>
            <a:srgbClr val="F26B43"/>
          </p15:clr>
        </p15:guide>
        <p15:guide id="12" orient="horz" pos="3114"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291EA6-55E7-E0C4-58CE-D1A186E3E14F}"/>
              </a:ext>
            </a:extLst>
          </p:cNvPr>
          <p:cNvSpPr>
            <a:spLocks noGrp="1"/>
          </p:cNvSpPr>
          <p:nvPr>
            <p:ph type="title"/>
          </p:nvPr>
        </p:nvSpPr>
        <p:spPr>
          <a:xfrm>
            <a:off x="1006475" y="438150"/>
            <a:ext cx="12617450" cy="1590675"/>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395202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C2D80C-959D-66D5-997E-312F6901B864}"/>
              </a:ext>
            </a:extLst>
          </p:cNvPr>
          <p:cNvSpPr>
            <a:spLocks noGrp="1"/>
          </p:cNvSpPr>
          <p:nvPr>
            <p:ph type="title"/>
          </p:nvPr>
        </p:nvSpPr>
        <p:spPr>
          <a:xfrm>
            <a:off x="1006475" y="438150"/>
            <a:ext cx="12617450" cy="1590675"/>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988975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102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jpe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jpe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9.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9.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9.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9.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9.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9.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1.png"/><Relationship Id="rId4" Type="http://schemas.openxmlformats.org/officeDocument/2006/relationships/image" Target="../media/image19.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1.png"/><Relationship Id="rId4" Type="http://schemas.openxmlformats.org/officeDocument/2006/relationships/image" Target="../media/image19.png"/><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2.png"/><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2.pn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2.png"/><Relationship Id="rId9"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2.png"/><Relationship Id="rId9"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jpeg"/><Relationship Id="rId7" Type="http://schemas.microsoft.com/office/2007/relationships/hdphoto" Target="../media/hdphoto1.wdp"/><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jpeg"/><Relationship Id="rId7" Type="http://schemas.microsoft.com/office/2007/relationships/hdphoto" Target="../media/hdphoto1.wdp"/><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F198A-4156-F89E-80FE-D16D66B87E3B}"/>
            </a:ext>
          </a:extLst>
        </p:cNvPr>
        <p:cNvGrpSpPr/>
        <p:nvPr/>
      </p:nvGrpSpPr>
      <p:grpSpPr>
        <a:xfrm>
          <a:off x="0" y="0"/>
          <a:ext cx="0" cy="0"/>
          <a:chOff x="0" y="0"/>
          <a:chExt cx="0" cy="0"/>
        </a:xfrm>
      </p:grpSpPr>
      <p:sp>
        <p:nvSpPr>
          <p:cNvPr id="7" name="角丸四角形 6">
            <a:extLst>
              <a:ext uri="{FF2B5EF4-FFF2-40B4-BE49-F238E27FC236}">
                <a16:creationId xmlns:a16="http://schemas.microsoft.com/office/drawing/2014/main" id="{81520364-6DD5-19F9-A6B5-058F59A4BBE1}"/>
              </a:ext>
            </a:extLst>
          </p:cNvPr>
          <p:cNvSpPr/>
          <p:nvPr/>
        </p:nvSpPr>
        <p:spPr>
          <a:xfrm>
            <a:off x="21341095" y="1811338"/>
            <a:ext cx="971549" cy="5580062"/>
          </a:xfrm>
          <a:prstGeom prst="roundRect">
            <a:avLst>
              <a:gd name="adj" fmla="val 50000"/>
            </a:avLst>
          </a:prstGeom>
          <a:noFill/>
          <a:ln w="635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pic>
        <p:nvPicPr>
          <p:cNvPr id="19" name="Picture 20" descr="インドアマップ – 概要 – Google マップ">
            <a:extLst>
              <a:ext uri="{FF2B5EF4-FFF2-40B4-BE49-F238E27FC236}">
                <a16:creationId xmlns:a16="http://schemas.microsoft.com/office/drawing/2014/main" id="{00C5F5CF-7047-6701-BC5B-96587DB73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9564" y="3273667"/>
            <a:ext cx="1625601" cy="16256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BaaSサービスSupabaseを使ってみる | アシタカブログ">
            <a:extLst>
              <a:ext uri="{FF2B5EF4-FFF2-40B4-BE49-F238E27FC236}">
                <a16:creationId xmlns:a16="http://schemas.microsoft.com/office/drawing/2014/main" id="{674D01FB-B770-B166-9E79-4613DAFA93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35152084" y="3750931"/>
            <a:ext cx="731305" cy="753456"/>
          </a:xfrm>
          <a:prstGeom prst="rect">
            <a:avLst/>
          </a:prstGeom>
          <a:noFill/>
          <a:extLst>
            <a:ext uri="{909E8E84-426E-40DD-AFC4-6F175D3DCCD1}">
              <a14:hiddenFill xmlns:a14="http://schemas.microsoft.com/office/drawing/2010/main">
                <a:solidFill>
                  <a:srgbClr val="FFFFFF"/>
                </a:solidFill>
              </a14:hiddenFill>
            </a:ext>
          </a:extLst>
        </p:spPr>
      </p:pic>
      <p:pic>
        <p:nvPicPr>
          <p:cNvPr id="21" name="図 20">
            <a:extLst>
              <a:ext uri="{FF2B5EF4-FFF2-40B4-BE49-F238E27FC236}">
                <a16:creationId xmlns:a16="http://schemas.microsoft.com/office/drawing/2014/main" id="{2E66166C-AF44-0359-4B62-463876AB33CA}"/>
              </a:ext>
            </a:extLst>
          </p:cNvPr>
          <p:cNvPicPr>
            <a:picLocks noChangeAspect="1"/>
          </p:cNvPicPr>
          <p:nvPr/>
        </p:nvPicPr>
        <p:blipFill>
          <a:blip r:embed="rId5"/>
          <a:stretch>
            <a:fillRect/>
          </a:stretch>
        </p:blipFill>
        <p:spPr>
          <a:xfrm>
            <a:off x="41490306" y="2123227"/>
            <a:ext cx="2030194" cy="3983148"/>
          </a:xfrm>
          <a:prstGeom prst="rect">
            <a:avLst/>
          </a:prstGeom>
        </p:spPr>
      </p:pic>
      <p:sp>
        <p:nvSpPr>
          <p:cNvPr id="2" name="テキスト ボックス 1">
            <a:extLst>
              <a:ext uri="{FF2B5EF4-FFF2-40B4-BE49-F238E27FC236}">
                <a16:creationId xmlns:a16="http://schemas.microsoft.com/office/drawing/2014/main" id="{1EC82DFC-92D4-F4A0-01C4-3A934D839D62}"/>
              </a:ext>
            </a:extLst>
          </p:cNvPr>
          <p:cNvSpPr txBox="1"/>
          <p:nvPr/>
        </p:nvSpPr>
        <p:spPr>
          <a:xfrm>
            <a:off x="2492269" y="5454882"/>
            <a:ext cx="8984848" cy="1305165"/>
          </a:xfrm>
          <a:prstGeom prst="rect">
            <a:avLst/>
          </a:prstGeom>
          <a:noFill/>
        </p:spPr>
        <p:txBody>
          <a:bodyPr wrap="square" rtlCol="0">
            <a:spAutoFit/>
          </a:bodyPr>
          <a:lstStyle/>
          <a:p>
            <a:pPr>
              <a:lnSpc>
                <a:spcPct val="150000"/>
              </a:lnSpc>
            </a:pPr>
            <a:r>
              <a:rPr kumimoji="1" lang="en-US" altLang="ja-JP" sz="2800" dirty="0">
                <a:solidFill>
                  <a:srgbClr val="FFFFFF"/>
                </a:solidFill>
                <a:latin typeface="Tsukushi A Round Gothic Regular" panose="02020400000000000000" pitchFamily="18" charset="-128"/>
                <a:ea typeface="Tsukushi A Round Gothic Regular" panose="02020400000000000000" pitchFamily="18" charset="-128"/>
              </a:rPr>
              <a:t>Team:	SAMOYED</a:t>
            </a:r>
          </a:p>
          <a:p>
            <a:pPr>
              <a:lnSpc>
                <a:spcPct val="150000"/>
              </a:lnSpc>
            </a:pPr>
            <a:r>
              <a:rPr kumimoji="1" lang="en-US" altLang="ja-JP" sz="2800" dirty="0">
                <a:solidFill>
                  <a:srgbClr val="FFFFFF"/>
                </a:solidFill>
                <a:latin typeface="Tsukushi A Round Gothic Regular" panose="02020400000000000000" pitchFamily="18" charset="-128"/>
                <a:ea typeface="Tsukushi A Round Gothic Regular" panose="02020400000000000000" pitchFamily="18" charset="-128"/>
              </a:rPr>
              <a:t>Member:	</a:t>
            </a:r>
            <a:r>
              <a:rPr kumimoji="1" lang="ja-JP" altLang="en-US" sz="2800">
                <a:solidFill>
                  <a:srgbClr val="FFFFFF"/>
                </a:solidFill>
                <a:latin typeface="Tsukushi A Round Gothic Regular" panose="02020400000000000000" pitchFamily="18" charset="-128"/>
                <a:ea typeface="Tsukushi A Round Gothic Regular" panose="02020400000000000000" pitchFamily="18" charset="-128"/>
              </a:rPr>
              <a:t>松浦</a:t>
            </a:r>
            <a:r>
              <a:rPr kumimoji="1" lang="en-US" altLang="ja-JP" sz="2800" dirty="0">
                <a:solidFill>
                  <a:srgbClr val="FFFFFF"/>
                </a:solidFill>
                <a:latin typeface="Tsukushi A Round Gothic Regular" panose="02020400000000000000" pitchFamily="18" charset="-128"/>
                <a:ea typeface="Tsukushi A Round Gothic Regular" panose="02020400000000000000" pitchFamily="18" charset="-128"/>
              </a:rPr>
              <a:t> </a:t>
            </a:r>
            <a:r>
              <a:rPr kumimoji="1" lang="ja-JP" altLang="en-US" sz="2800">
                <a:solidFill>
                  <a:srgbClr val="FFFFFF"/>
                </a:solidFill>
                <a:latin typeface="Tsukushi A Round Gothic Regular" panose="02020400000000000000" pitchFamily="18" charset="-128"/>
                <a:ea typeface="Tsukushi A Round Gothic Regular" panose="02020400000000000000" pitchFamily="18" charset="-128"/>
              </a:rPr>
              <a:t>充希</a:t>
            </a:r>
            <a:r>
              <a:rPr kumimoji="1" lang="en-US" altLang="ja-JP" sz="2800" dirty="0">
                <a:solidFill>
                  <a:srgbClr val="FFFFFF"/>
                </a:solidFill>
                <a:latin typeface="Tsukushi A Round Gothic Regular" panose="02020400000000000000" pitchFamily="18" charset="-128"/>
                <a:ea typeface="Tsukushi A Round Gothic Regular" panose="02020400000000000000" pitchFamily="18" charset="-128"/>
              </a:rPr>
              <a:t>, </a:t>
            </a:r>
            <a:r>
              <a:rPr kumimoji="1" lang="ja-JP" altLang="en-US" sz="2800">
                <a:solidFill>
                  <a:srgbClr val="FFFFFF"/>
                </a:solidFill>
                <a:latin typeface="Tsukushi A Round Gothic Regular" panose="02020400000000000000" pitchFamily="18" charset="-128"/>
                <a:ea typeface="Tsukushi A Round Gothic Regular" panose="02020400000000000000" pitchFamily="18" charset="-128"/>
              </a:rPr>
              <a:t>上村</a:t>
            </a:r>
            <a:r>
              <a:rPr kumimoji="1" lang="en-US" altLang="ja-JP" sz="2800" dirty="0">
                <a:solidFill>
                  <a:srgbClr val="FFFFFF"/>
                </a:solidFill>
                <a:latin typeface="Tsukushi A Round Gothic Regular" panose="02020400000000000000" pitchFamily="18" charset="-128"/>
                <a:ea typeface="Tsukushi A Round Gothic Regular" panose="02020400000000000000" pitchFamily="18" charset="-128"/>
              </a:rPr>
              <a:t> </a:t>
            </a:r>
            <a:r>
              <a:rPr kumimoji="1" lang="ja-JP" altLang="en-US" sz="2800">
                <a:solidFill>
                  <a:srgbClr val="FFFFFF"/>
                </a:solidFill>
                <a:latin typeface="Tsukushi A Round Gothic Regular" panose="02020400000000000000" pitchFamily="18" charset="-128"/>
                <a:ea typeface="Tsukushi A Round Gothic Regular" panose="02020400000000000000" pitchFamily="18" charset="-128"/>
              </a:rPr>
              <a:t>俊太郎</a:t>
            </a:r>
            <a:endParaRPr kumimoji="1" lang="en-US" altLang="ja-JP" sz="3200" dirty="0">
              <a:solidFill>
                <a:srgbClr val="FFFFFF"/>
              </a:solidFill>
              <a:latin typeface="Tsukushi A Round Gothic Regular" panose="02020400000000000000" pitchFamily="18" charset="-128"/>
              <a:ea typeface="Tsukushi A Round Gothic Regular" panose="02020400000000000000" pitchFamily="18" charset="-128"/>
            </a:endParaRPr>
          </a:p>
        </p:txBody>
      </p:sp>
      <p:pic>
        <p:nvPicPr>
          <p:cNvPr id="9" name="図 8" descr="挿絵 が含まれている画像&#10;&#10;自動的に生成された説明">
            <a:extLst>
              <a:ext uri="{FF2B5EF4-FFF2-40B4-BE49-F238E27FC236}">
                <a16:creationId xmlns:a16="http://schemas.microsoft.com/office/drawing/2014/main" id="{559BC929-CE9A-B97C-DD89-F1E5F50688CF}"/>
              </a:ext>
            </a:extLst>
          </p:cNvPr>
          <p:cNvPicPr>
            <a:picLocks noChangeAspect="1"/>
          </p:cNvPicPr>
          <p:nvPr/>
        </p:nvPicPr>
        <p:blipFill>
          <a:blip r:embed="rId6"/>
          <a:stretch>
            <a:fillRect/>
          </a:stretch>
        </p:blipFill>
        <p:spPr>
          <a:xfrm>
            <a:off x="2491469" y="2391277"/>
            <a:ext cx="9647462" cy="1764779"/>
          </a:xfrm>
          <a:prstGeom prst="rect">
            <a:avLst/>
          </a:prstGeom>
        </p:spPr>
      </p:pic>
    </p:spTree>
    <p:extLst>
      <p:ext uri="{BB962C8B-B14F-4D97-AF65-F5344CB8AC3E}">
        <p14:creationId xmlns:p14="http://schemas.microsoft.com/office/powerpoint/2010/main" val="3386952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1CDC3-4814-845F-9143-3346CD77CDD5}"/>
            </a:ext>
          </a:extLst>
        </p:cNvPr>
        <p:cNvGrpSpPr/>
        <p:nvPr/>
      </p:nvGrpSpPr>
      <p:grpSpPr>
        <a:xfrm>
          <a:off x="0" y="0"/>
          <a:ext cx="0" cy="0"/>
          <a:chOff x="0" y="0"/>
          <a:chExt cx="0" cy="0"/>
        </a:xfrm>
      </p:grpSpPr>
      <p:pic>
        <p:nvPicPr>
          <p:cNvPr id="9" name="図 8">
            <a:extLst>
              <a:ext uri="{FF2B5EF4-FFF2-40B4-BE49-F238E27FC236}">
                <a16:creationId xmlns:a16="http://schemas.microsoft.com/office/drawing/2014/main" id="{1728C6E6-C11A-5D8A-08BA-7050400B68AC}"/>
              </a:ext>
            </a:extLst>
          </p:cNvPr>
          <p:cNvPicPr>
            <a:picLocks noChangeAspect="1"/>
          </p:cNvPicPr>
          <p:nvPr/>
        </p:nvPicPr>
        <p:blipFill>
          <a:blip r:embed="rId5"/>
          <a:srcRect/>
          <a:stretch/>
        </p:blipFill>
        <p:spPr>
          <a:xfrm>
            <a:off x="2443221" y="378762"/>
            <a:ext cx="5215391" cy="7715248"/>
          </a:xfrm>
          <a:prstGeom prst="rect">
            <a:avLst/>
          </a:prstGeom>
        </p:spPr>
      </p:pic>
      <p:cxnSp>
        <p:nvCxnSpPr>
          <p:cNvPr id="3" name="直線コネクタ 2">
            <a:extLst>
              <a:ext uri="{FF2B5EF4-FFF2-40B4-BE49-F238E27FC236}">
                <a16:creationId xmlns:a16="http://schemas.microsoft.com/office/drawing/2014/main" id="{62D54A35-7AA5-B8E5-50BC-3A1BC6A6E0E3}"/>
              </a:ext>
            </a:extLst>
          </p:cNvPr>
          <p:cNvCxnSpPr>
            <a:cxnSpLocks/>
          </p:cNvCxnSpPr>
          <p:nvPr/>
        </p:nvCxnSpPr>
        <p:spPr>
          <a:xfrm>
            <a:off x="773274" y="2000574"/>
            <a:ext cx="2293186" cy="0"/>
          </a:xfrm>
          <a:prstGeom prst="line">
            <a:avLst/>
          </a:prstGeom>
          <a:ln w="76200">
            <a:solidFill>
              <a:srgbClr val="FFFCF5"/>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4C3836FE-45C4-EC93-527B-34B80243A090}"/>
              </a:ext>
            </a:extLst>
          </p:cNvPr>
          <p:cNvSpPr txBox="1"/>
          <p:nvPr/>
        </p:nvSpPr>
        <p:spPr>
          <a:xfrm>
            <a:off x="838375" y="1226563"/>
            <a:ext cx="1826141" cy="584775"/>
          </a:xfrm>
          <a:prstGeom prst="rect">
            <a:avLst/>
          </a:prstGeom>
          <a:noFill/>
        </p:spPr>
        <p:txBody>
          <a:bodyPr wrap="square" rtlCol="0">
            <a:spAutoFit/>
          </a:bodyPr>
          <a:lstStyle/>
          <a:p>
            <a:r>
              <a:rPr kumimoji="1" lang="ja-JP" altLang="en-US" sz="3200">
                <a:solidFill>
                  <a:srgbClr val="FFFCF5"/>
                </a:solidFill>
                <a:latin typeface="Noto Sans JP" panose="020B0200000000000000" pitchFamily="34" charset="-128"/>
                <a:ea typeface="Noto Sans JP" panose="020B0200000000000000" pitchFamily="34" charset="-128"/>
              </a:rPr>
              <a:t>通知送信</a:t>
            </a:r>
          </a:p>
        </p:txBody>
      </p:sp>
      <p:cxnSp>
        <p:nvCxnSpPr>
          <p:cNvPr id="6" name="直線コネクタ 5">
            <a:extLst>
              <a:ext uri="{FF2B5EF4-FFF2-40B4-BE49-F238E27FC236}">
                <a16:creationId xmlns:a16="http://schemas.microsoft.com/office/drawing/2014/main" id="{E44D1A59-F939-F47E-3C33-D7C2323E3FC2}"/>
              </a:ext>
            </a:extLst>
          </p:cNvPr>
          <p:cNvCxnSpPr>
            <a:cxnSpLocks/>
          </p:cNvCxnSpPr>
          <p:nvPr/>
        </p:nvCxnSpPr>
        <p:spPr>
          <a:xfrm>
            <a:off x="7658612" y="6452916"/>
            <a:ext cx="2293186" cy="0"/>
          </a:xfrm>
          <a:prstGeom prst="line">
            <a:avLst/>
          </a:prstGeom>
          <a:ln w="76200">
            <a:solidFill>
              <a:srgbClr val="FFFCF5"/>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BA42C597-8EC0-0A9B-1CE4-9501581BEB77}"/>
              </a:ext>
            </a:extLst>
          </p:cNvPr>
          <p:cNvSpPr txBox="1"/>
          <p:nvPr/>
        </p:nvSpPr>
        <p:spPr>
          <a:xfrm>
            <a:off x="7723713" y="5678905"/>
            <a:ext cx="1826141" cy="584775"/>
          </a:xfrm>
          <a:prstGeom prst="rect">
            <a:avLst/>
          </a:prstGeom>
          <a:noFill/>
        </p:spPr>
        <p:txBody>
          <a:bodyPr wrap="square" rtlCol="0">
            <a:spAutoFit/>
          </a:bodyPr>
          <a:lstStyle/>
          <a:p>
            <a:r>
              <a:rPr kumimoji="1" lang="ja-JP" altLang="en-US" sz="3200">
                <a:solidFill>
                  <a:srgbClr val="FFFCF5"/>
                </a:solidFill>
                <a:latin typeface="Noto Sans JP" panose="020B0200000000000000" pitchFamily="34" charset="-128"/>
                <a:ea typeface="Noto Sans JP" panose="020B0200000000000000" pitchFamily="34" charset="-128"/>
              </a:rPr>
              <a:t>詳細確認</a:t>
            </a:r>
          </a:p>
        </p:txBody>
      </p:sp>
      <p:pic>
        <p:nvPicPr>
          <p:cNvPr id="14" name="use_example">
            <a:hlinkClick r:id="" action="ppaction://media"/>
            <a:extLst>
              <a:ext uri="{FF2B5EF4-FFF2-40B4-BE49-F238E27FC236}">
                <a16:creationId xmlns:a16="http://schemas.microsoft.com/office/drawing/2014/main" id="{188B715F-49AA-39A6-0768-1509ED44EA97}"/>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35591" r="35123" b="1139"/>
          <a:stretch/>
        </p:blipFill>
        <p:spPr>
          <a:xfrm>
            <a:off x="10031837" y="592989"/>
            <a:ext cx="3781826" cy="7182291"/>
          </a:xfrm>
          <a:prstGeom prst="rect">
            <a:avLst/>
          </a:prstGeom>
        </p:spPr>
      </p:pic>
    </p:spTree>
    <p:extLst>
      <p:ext uri="{BB962C8B-B14F-4D97-AF65-F5344CB8AC3E}">
        <p14:creationId xmlns:p14="http://schemas.microsoft.com/office/powerpoint/2010/main" val="2972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showWhenStopped="0">
                <p:cTn id="12" repeatCount="indefinite"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5386-5450-F686-1B2D-55D119B16D40}"/>
            </a:ext>
          </a:extLst>
        </p:cNvPr>
        <p:cNvGrpSpPr/>
        <p:nvPr/>
      </p:nvGrpSpPr>
      <p:grpSpPr>
        <a:xfrm>
          <a:off x="0" y="0"/>
          <a:ext cx="0" cy="0"/>
          <a:chOff x="0" y="0"/>
          <a:chExt cx="0" cy="0"/>
        </a:xfrm>
      </p:grpSpPr>
      <p:grpSp>
        <p:nvGrpSpPr>
          <p:cNvPr id="43" name="グループ化 42">
            <a:extLst>
              <a:ext uri="{FF2B5EF4-FFF2-40B4-BE49-F238E27FC236}">
                <a16:creationId xmlns:a16="http://schemas.microsoft.com/office/drawing/2014/main" id="{A40EBD4A-28A5-A3E6-E41D-2EB0FD497AD6}"/>
              </a:ext>
            </a:extLst>
          </p:cNvPr>
          <p:cNvGrpSpPr/>
          <p:nvPr/>
        </p:nvGrpSpPr>
        <p:grpSpPr>
          <a:xfrm>
            <a:off x="753035" y="2719254"/>
            <a:ext cx="9423699" cy="3809825"/>
            <a:chOff x="753035" y="2719254"/>
            <a:chExt cx="9423699" cy="3809825"/>
          </a:xfrm>
        </p:grpSpPr>
        <p:sp>
          <p:nvSpPr>
            <p:cNvPr id="44" name="角丸四角形 43">
              <a:extLst>
                <a:ext uri="{FF2B5EF4-FFF2-40B4-BE49-F238E27FC236}">
                  <a16:creationId xmlns:a16="http://schemas.microsoft.com/office/drawing/2014/main" id="{BAD51C9A-C9F8-B272-0504-952868652A26}"/>
                </a:ext>
              </a:extLst>
            </p:cNvPr>
            <p:cNvSpPr/>
            <p:nvPr/>
          </p:nvSpPr>
          <p:spPr>
            <a:xfrm>
              <a:off x="7882862" y="2725423"/>
              <a:ext cx="2004088" cy="3549015"/>
            </a:xfrm>
            <a:prstGeom prst="roundRect">
              <a:avLst>
                <a:gd name="adj" fmla="val 8044"/>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6" name="角丸四角形 45">
              <a:extLst>
                <a:ext uri="{FF2B5EF4-FFF2-40B4-BE49-F238E27FC236}">
                  <a16:creationId xmlns:a16="http://schemas.microsoft.com/office/drawing/2014/main" id="{2D81C149-0378-38C6-9DA9-A0A57ECB2174}"/>
                </a:ext>
              </a:extLst>
            </p:cNvPr>
            <p:cNvSpPr/>
            <p:nvPr/>
          </p:nvSpPr>
          <p:spPr>
            <a:xfrm>
              <a:off x="847448" y="2719254"/>
              <a:ext cx="1998396" cy="3549015"/>
            </a:xfrm>
            <a:prstGeom prst="roundRect">
              <a:avLst>
                <a:gd name="adj" fmla="val 8044"/>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7" name="角丸四角形 46">
              <a:extLst>
                <a:ext uri="{FF2B5EF4-FFF2-40B4-BE49-F238E27FC236}">
                  <a16:creationId xmlns:a16="http://schemas.microsoft.com/office/drawing/2014/main" id="{5C6CC6DC-8339-C19E-8C63-81EC9A7CA7A5}"/>
                </a:ext>
              </a:extLst>
            </p:cNvPr>
            <p:cNvSpPr/>
            <p:nvPr/>
          </p:nvSpPr>
          <p:spPr>
            <a:xfrm>
              <a:off x="3245547" y="2719254"/>
              <a:ext cx="4237612" cy="3549015"/>
            </a:xfrm>
            <a:prstGeom prst="roundRect">
              <a:avLst>
                <a:gd name="adj" fmla="val 4432"/>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8" name="正方形/長方形 47">
              <a:extLst>
                <a:ext uri="{FF2B5EF4-FFF2-40B4-BE49-F238E27FC236}">
                  <a16:creationId xmlns:a16="http://schemas.microsoft.com/office/drawing/2014/main" id="{06901468-7C11-2E09-3B66-B511AA35D038}"/>
                </a:ext>
              </a:extLst>
            </p:cNvPr>
            <p:cNvSpPr/>
            <p:nvPr/>
          </p:nvSpPr>
          <p:spPr>
            <a:xfrm>
              <a:off x="753035" y="3087445"/>
              <a:ext cx="9423699" cy="3441634"/>
            </a:xfrm>
            <a:prstGeom prst="rect">
              <a:avLst/>
            </a:prstGeom>
            <a:solidFill>
              <a:srgbClr val="0110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sp>
        <p:nvSpPr>
          <p:cNvPr id="49" name="角丸四角形 48">
            <a:extLst>
              <a:ext uri="{FF2B5EF4-FFF2-40B4-BE49-F238E27FC236}">
                <a16:creationId xmlns:a16="http://schemas.microsoft.com/office/drawing/2014/main" id="{F05EF77B-005D-4A77-F158-E37167FB6602}"/>
              </a:ext>
            </a:extLst>
          </p:cNvPr>
          <p:cNvSpPr/>
          <p:nvPr/>
        </p:nvSpPr>
        <p:spPr>
          <a:xfrm>
            <a:off x="835025" y="3347633"/>
            <a:ext cx="9051925" cy="3367491"/>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C7916F32-AF79-AF9D-B0C5-D89099673CDC}"/>
              </a:ext>
            </a:extLst>
          </p:cNvPr>
          <p:cNvSpPr/>
          <p:nvPr/>
        </p:nvSpPr>
        <p:spPr>
          <a:xfrm>
            <a:off x="1422820" y="4180613"/>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69042A22-AE05-72C4-3B72-443D2487CC59}"/>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734CDDE5-D5D5-4D82-44FE-944B04B66495}"/>
              </a:ext>
            </a:extLst>
          </p:cNvPr>
          <p:cNvSpPr/>
          <p:nvPr/>
        </p:nvSpPr>
        <p:spPr>
          <a:xfrm>
            <a:off x="1422820" y="417176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9B6659E5-58DD-A2D4-0EB2-BEC9A744D2F0}"/>
              </a:ext>
            </a:extLst>
          </p:cNvPr>
          <p:cNvSpPr/>
          <p:nvPr/>
        </p:nvSpPr>
        <p:spPr>
          <a:xfrm>
            <a:off x="1645058" y="3706566"/>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DFA43AB3-C2BA-EDB0-D047-E8D2CA61AAAD}"/>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ED1990AA-7B84-6C5F-D84F-3C1954622470}"/>
              </a:ext>
            </a:extLst>
          </p:cNvPr>
          <p:cNvSpPr/>
          <p:nvPr/>
        </p:nvSpPr>
        <p:spPr>
          <a:xfrm>
            <a:off x="1363564"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2029A7D5-2E1F-7747-9080-BA88662A4CAB}"/>
              </a:ext>
            </a:extLst>
          </p:cNvPr>
          <p:cNvSpPr/>
          <p:nvPr/>
        </p:nvSpPr>
        <p:spPr>
          <a:xfrm>
            <a:off x="1460776" y="465638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2" name="円/楕円 21">
            <a:extLst>
              <a:ext uri="{FF2B5EF4-FFF2-40B4-BE49-F238E27FC236}">
                <a16:creationId xmlns:a16="http://schemas.microsoft.com/office/drawing/2014/main" id="{CB9A0FF6-1E72-610F-A968-3E96AEBA9290}"/>
              </a:ext>
            </a:extLst>
          </p:cNvPr>
          <p:cNvSpPr/>
          <p:nvPr/>
        </p:nvSpPr>
        <p:spPr>
          <a:xfrm>
            <a:off x="1846646" y="370105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B7E403FC-4655-E152-FEBD-A30211FFFD5E}"/>
              </a:ext>
            </a:extLst>
          </p:cNvPr>
          <p:cNvSpPr/>
          <p:nvPr/>
        </p:nvSpPr>
        <p:spPr>
          <a:xfrm>
            <a:off x="1431456" y="415941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4198C49D-BDC7-7A4F-F3C0-3607926E222C}"/>
              </a:ext>
            </a:extLst>
          </p:cNvPr>
          <p:cNvSpPr/>
          <p:nvPr/>
        </p:nvSpPr>
        <p:spPr>
          <a:xfrm>
            <a:off x="1516052"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5" name="角丸四角形 44">
            <a:extLst>
              <a:ext uri="{FF2B5EF4-FFF2-40B4-BE49-F238E27FC236}">
                <a16:creationId xmlns:a16="http://schemas.microsoft.com/office/drawing/2014/main" id="{5B6460D1-E434-8A37-1C86-134EC455F2FD}"/>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60" name="テキスト ボックス 59">
            <a:extLst>
              <a:ext uri="{FF2B5EF4-FFF2-40B4-BE49-F238E27FC236}">
                <a16:creationId xmlns:a16="http://schemas.microsoft.com/office/drawing/2014/main" id="{899A9A75-8F14-5EA5-FA53-97878382F546}"/>
              </a:ext>
            </a:extLst>
          </p:cNvPr>
          <p:cNvSpPr txBox="1"/>
          <p:nvPr/>
        </p:nvSpPr>
        <p:spPr>
          <a:xfrm>
            <a:off x="4154177" y="2148683"/>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LLM filters</a:t>
            </a:r>
            <a:endParaRPr kumimoji="1" lang="ja-JP" altLang="en-US" sz="2400">
              <a:solidFill>
                <a:srgbClr val="FFFFFF"/>
              </a:solidFill>
              <a:latin typeface="Noto Sans JP" panose="020B0200000000000000" pitchFamily="34" charset="-128"/>
              <a:ea typeface="Noto Sans JP" panose="020B0200000000000000" pitchFamily="34" charset="-128"/>
            </a:endParaRPr>
          </a:p>
        </p:txBody>
      </p:sp>
      <p:sp>
        <p:nvSpPr>
          <p:cNvPr id="61" name="テキスト ボックス 60">
            <a:extLst>
              <a:ext uri="{FF2B5EF4-FFF2-40B4-BE49-F238E27FC236}">
                <a16:creationId xmlns:a16="http://schemas.microsoft.com/office/drawing/2014/main" id="{BA8FAB12-2DCF-2BCF-2391-570065985153}"/>
              </a:ext>
            </a:extLst>
          </p:cNvPr>
          <p:cNvSpPr txBox="1"/>
          <p:nvPr/>
        </p:nvSpPr>
        <p:spPr>
          <a:xfrm>
            <a:off x="7882862" y="2126047"/>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Geo Cording</a:t>
            </a:r>
            <a:endParaRPr kumimoji="1" lang="ja-JP" altLang="en-US" sz="2400">
              <a:solidFill>
                <a:srgbClr val="FFFFFF"/>
              </a:solidFill>
              <a:latin typeface="Noto Sans JP" panose="020B0200000000000000" pitchFamily="34" charset="-128"/>
              <a:ea typeface="Noto Sans JP" panose="020B0200000000000000" pitchFamily="34" charset="-128"/>
            </a:endParaRPr>
          </a:p>
        </p:txBody>
      </p:sp>
      <p:sp>
        <p:nvSpPr>
          <p:cNvPr id="63" name="正方形/長方形 62">
            <a:extLst>
              <a:ext uri="{FF2B5EF4-FFF2-40B4-BE49-F238E27FC236}">
                <a16:creationId xmlns:a16="http://schemas.microsoft.com/office/drawing/2014/main" id="{7C7C667F-4B94-C071-5BB1-7C45EC96A459}"/>
              </a:ext>
            </a:extLst>
          </p:cNvPr>
          <p:cNvSpPr/>
          <p:nvPr/>
        </p:nvSpPr>
        <p:spPr>
          <a:xfrm>
            <a:off x="1365687" y="3615620"/>
            <a:ext cx="320526" cy="2009775"/>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64" name="グループ化 63">
            <a:extLst>
              <a:ext uri="{FF2B5EF4-FFF2-40B4-BE49-F238E27FC236}">
                <a16:creationId xmlns:a16="http://schemas.microsoft.com/office/drawing/2014/main" id="{8FA5AEB0-C093-8AAE-9B2C-0EF45F910A75}"/>
              </a:ext>
            </a:extLst>
          </p:cNvPr>
          <p:cNvGrpSpPr/>
          <p:nvPr/>
        </p:nvGrpSpPr>
        <p:grpSpPr>
          <a:xfrm>
            <a:off x="1091642" y="3615620"/>
            <a:ext cx="978332" cy="1410200"/>
            <a:chOff x="1091642" y="3615620"/>
            <a:chExt cx="978332" cy="1410200"/>
          </a:xfrm>
        </p:grpSpPr>
        <p:pic>
          <p:nvPicPr>
            <p:cNvPr id="65" name="Picture 14">
              <a:extLst>
                <a:ext uri="{FF2B5EF4-FFF2-40B4-BE49-F238E27FC236}">
                  <a16:creationId xmlns:a16="http://schemas.microsoft.com/office/drawing/2014/main" id="{F2F4B54B-488D-D24F-4C8C-E4E821EAF388}"/>
                </a:ext>
              </a:extLst>
            </p:cNvPr>
            <p:cNvPicPr>
              <a:picLocks noChangeAspect="1" noChangeArrowheads="1"/>
            </p:cNvPicPr>
            <p:nvPr/>
          </p:nvPicPr>
          <p:blipFill>
            <a:blip r:embed="rId3"/>
            <a:srcRect/>
            <a:stretch/>
          </p:blipFill>
          <p:spPr bwMode="auto">
            <a:xfrm>
              <a:off x="1091642" y="3615620"/>
              <a:ext cx="978332" cy="290316"/>
            </a:xfrm>
            <a:prstGeom prst="rect">
              <a:avLst/>
            </a:prstGeom>
            <a:solidFill>
              <a:srgbClr val="FFFFFF"/>
            </a:solidFill>
          </p:spPr>
        </p:pic>
        <p:pic>
          <p:nvPicPr>
            <p:cNvPr id="66" name="グラフィックス 65">
              <a:extLst>
                <a:ext uri="{FF2B5EF4-FFF2-40B4-BE49-F238E27FC236}">
                  <a16:creationId xmlns:a16="http://schemas.microsoft.com/office/drawing/2014/main" id="{4EDDA4DF-258E-047F-4BD7-479DCC16FE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0504" y="4114800"/>
              <a:ext cx="273503" cy="279581"/>
            </a:xfrm>
            <a:prstGeom prst="rect">
              <a:avLst/>
            </a:prstGeom>
          </p:spPr>
        </p:pic>
        <p:pic>
          <p:nvPicPr>
            <p:cNvPr id="67" name="Picture 12" descr="Foreign Investors Score Breakthrough in Japan | SquareWell Partners Ltd">
              <a:extLst>
                <a:ext uri="{FF2B5EF4-FFF2-40B4-BE49-F238E27FC236}">
                  <a16:creationId xmlns:a16="http://schemas.microsoft.com/office/drawing/2014/main" id="{2DB771E0-8105-310A-AAC0-934B15304AD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テキスト ボックス 67">
            <a:extLst>
              <a:ext uri="{FF2B5EF4-FFF2-40B4-BE49-F238E27FC236}">
                <a16:creationId xmlns:a16="http://schemas.microsoft.com/office/drawing/2014/main" id="{9A249987-FA7A-695C-6B09-B69D317353E3}"/>
              </a:ext>
            </a:extLst>
          </p:cNvPr>
          <p:cNvSpPr txBox="1"/>
          <p:nvPr/>
        </p:nvSpPr>
        <p:spPr>
          <a:xfrm>
            <a:off x="3528600" y="6024805"/>
            <a:ext cx="3511069" cy="461665"/>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429D763C-DE45-5BA2-21DE-6FEA5BB4AB23}"/>
              </a:ext>
            </a:extLst>
          </p:cNvPr>
          <p:cNvCxnSpPr/>
          <p:nvPr/>
        </p:nvCxnSpPr>
        <p:spPr>
          <a:xfrm>
            <a:off x="2189753" y="4307365"/>
            <a:ext cx="10820400"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E47ABE83-7684-32A9-402C-11853F3B90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8295" y="3802797"/>
            <a:ext cx="923544" cy="9235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09768C1E-BDE5-82A3-D69E-39A7576DC45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116"/>
          <a:stretch/>
        </p:blipFill>
        <p:spPr bwMode="auto">
          <a:xfrm>
            <a:off x="10920113" y="3879436"/>
            <a:ext cx="747620" cy="770265"/>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199C43AE-CD4E-D4EA-C735-DB86F302AEFA}"/>
              </a:ext>
            </a:extLst>
          </p:cNvPr>
          <p:cNvPicPr>
            <a:picLocks noChangeAspect="1"/>
          </p:cNvPicPr>
          <p:nvPr/>
        </p:nvPicPr>
        <p:blipFill>
          <a:blip r:embed="rId10"/>
          <a:srcRect/>
          <a:stretch/>
        </p:blipFill>
        <p:spPr>
          <a:xfrm>
            <a:off x="13166005" y="3735813"/>
            <a:ext cx="629370" cy="1057512"/>
          </a:xfrm>
          <a:prstGeom prst="rect">
            <a:avLst/>
          </a:prstGeom>
        </p:spPr>
      </p:pic>
      <p:sp>
        <p:nvSpPr>
          <p:cNvPr id="73" name="角丸四角形 72">
            <a:extLst>
              <a:ext uri="{FF2B5EF4-FFF2-40B4-BE49-F238E27FC236}">
                <a16:creationId xmlns:a16="http://schemas.microsoft.com/office/drawing/2014/main" id="{CA0E3428-ED2A-246D-8F97-EA5ED21EBCA7}"/>
              </a:ext>
            </a:extLst>
          </p:cNvPr>
          <p:cNvSpPr/>
          <p:nvPr/>
        </p:nvSpPr>
        <p:spPr>
          <a:xfrm>
            <a:off x="3568248" y="3554209"/>
            <a:ext cx="145077" cy="1506311"/>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EB47B065-166E-AB6B-9BFF-FCBBA5F16299}"/>
              </a:ext>
            </a:extLst>
          </p:cNvPr>
          <p:cNvSpPr/>
          <p:nvPr/>
        </p:nvSpPr>
        <p:spPr>
          <a:xfrm>
            <a:off x="5211597" y="3554209"/>
            <a:ext cx="145077" cy="1506311"/>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05687CF9-2F00-B9CC-9F39-445E1F0A0D77}"/>
              </a:ext>
            </a:extLst>
          </p:cNvPr>
          <p:cNvSpPr/>
          <p:nvPr/>
        </p:nvSpPr>
        <p:spPr>
          <a:xfrm>
            <a:off x="6854946" y="3554209"/>
            <a:ext cx="145077" cy="1506311"/>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 name="テキスト ボックス 1">
            <a:extLst>
              <a:ext uri="{FF2B5EF4-FFF2-40B4-BE49-F238E27FC236}">
                <a16:creationId xmlns:a16="http://schemas.microsoft.com/office/drawing/2014/main" id="{55E39239-65C5-3D34-0407-F054D183763C}"/>
              </a:ext>
            </a:extLst>
          </p:cNvPr>
          <p:cNvSpPr txBox="1"/>
          <p:nvPr/>
        </p:nvSpPr>
        <p:spPr>
          <a:xfrm>
            <a:off x="789226" y="2123595"/>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Get news</a:t>
            </a:r>
          </a:p>
        </p:txBody>
      </p:sp>
    </p:spTree>
    <p:extLst>
      <p:ext uri="{BB962C8B-B14F-4D97-AF65-F5344CB8AC3E}">
        <p14:creationId xmlns:p14="http://schemas.microsoft.com/office/powerpoint/2010/main" val="17369473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1.21528E-6 -0.00077 C 0.06315 -3.02469E-6 0.28895 -0.01717 0.37478 -0.00636 C 0.46061 0.00425 0.46582 0.05131 0.51465 0.06327 C 0.56348 0.07523 0.62619 0.06173 0.66775 0.06578 C 0.70855 0.06578 0.71311 -0.06385 0.76302 -0.06346 C 0.81293 -0.06327 0.82357 0.02103 0.82357 0.02122 " pathEditMode="relative" rAng="0" ptsTypes="AAAAAA">
                                      <p:cBhvr>
                                        <p:cTn id="6" dur="5000" fill="hold"/>
                                        <p:tgtEl>
                                          <p:spTgt spid="18"/>
                                        </p:tgtEl>
                                        <p:attrNameLst>
                                          <p:attrName>ppt_x</p:attrName>
                                          <p:attrName>ppt_y</p:attrName>
                                        </p:attrNameLst>
                                      </p:cBhvr>
                                      <p:rCtr x="41178" y="328"/>
                                    </p:animMotion>
                                  </p:childTnLst>
                                </p:cTn>
                              </p:par>
                              <p:par>
                                <p:cTn id="7" presetID="0" presetClass="path" presetSubtype="0" repeatCount="indefinite" accel="50000" decel="50000" fill="hold" grpId="0" nodeType="withEffect">
                                  <p:stCondLst>
                                    <p:cond delay="500"/>
                                  </p:stCondLst>
                                  <p:childTnLst>
                                    <p:animMotion origin="layout" path="M -0.02723 0.05787 L 0.22505 0.05633 C 0.17416 0.05613 0.18056 0.20949 0.17872 0.2716 " pathEditMode="relative" rAng="0" ptsTypes="AAA">
                                      <p:cBhvr>
                                        <p:cTn id="8" dur="2000" fill="hold"/>
                                        <p:tgtEl>
                                          <p:spTgt spid="22"/>
                                        </p:tgtEl>
                                        <p:attrNameLst>
                                          <p:attrName>ppt_x</p:attrName>
                                          <p:attrName>ppt_y</p:attrName>
                                        </p:attrNameLst>
                                      </p:cBhvr>
                                      <p:rCtr x="12609" y="10610"/>
                                    </p:animMotion>
                                  </p:childTnLst>
                                </p:cTn>
                              </p:par>
                              <p:par>
                                <p:cTn id="9" presetID="0" presetClass="path" presetSubtype="0" repeatCount="indefinite" accel="50000" decel="50000" fill="hold" grpId="0" nodeType="withEffect">
                                  <p:stCondLst>
                                    <p:cond delay="2000"/>
                                  </p:stCondLst>
                                  <p:childTnLst>
                                    <p:animMotion origin="layout" path="M -4.13194E-6 -0.00096 C 0.16081 -0.00424 0.28842 0.00367 0.37316 -0.00463 C 0.45769 -0.01292 0.4579 -0.04224 0.50782 -0.05073 C 0.55762 -0.05922 0.63162 -0.04957 0.67275 -0.05536 C 0.71376 -0.06115 0.71083 -0.17862 0.75391 -0.18055 C 0.7972 -0.18248 0.8188 -0.12519 0.82053 -0.10764 " pathEditMode="relative" rAng="0" ptsTypes="AAAAAA">
                                      <p:cBhvr>
                                        <p:cTn id="10" dur="5000" fill="hold"/>
                                        <p:tgtEl>
                                          <p:spTgt spid="6"/>
                                        </p:tgtEl>
                                        <p:attrNameLst>
                                          <p:attrName>ppt_x</p:attrName>
                                          <p:attrName>ppt_y</p:attrName>
                                        </p:attrNameLst>
                                      </p:cBhvr>
                                      <p:rCtr x="41026" y="-8970"/>
                                    </p:animMotion>
                                  </p:childTnLst>
                                </p:cTn>
                              </p:par>
                              <p:par>
                                <p:cTn id="11" presetID="0" presetClass="path" presetSubtype="0" repeatCount="indefinite" accel="50000" decel="50000" fill="hold" grpId="0" nodeType="withEffect">
                                  <p:stCondLst>
                                    <p:cond delay="0"/>
                                  </p:stCondLst>
                                  <p:childTnLst>
                                    <p:animMotion origin="layout" path="M -4.58333E-6 -0.00096 L 0.13933 -0.00173 C 0.08931 -0.00173 0.09506 0.13696 0.09115 0.20737 " pathEditMode="relative" rAng="0" ptsTypes="AAA">
                                      <p:cBhvr>
                                        <p:cTn id="12" dur="1000" fill="hold"/>
                                        <p:tgtEl>
                                          <p:spTgt spid="23"/>
                                        </p:tgtEl>
                                        <p:attrNameLst>
                                          <p:attrName>ppt_x</p:attrName>
                                          <p:attrName>ppt_y</p:attrName>
                                        </p:attrNameLst>
                                      </p:cBhvr>
                                      <p:rCtr x="6966" y="10378"/>
                                    </p:animMotion>
                                  </p:childTnLst>
                                </p:cTn>
                              </p:par>
                              <p:par>
                                <p:cTn id="13" presetID="0" presetClass="path" presetSubtype="0" repeatCount="indefinite" accel="50000" decel="50000" fill="hold" grpId="0" nodeType="withEffect">
                                  <p:stCondLst>
                                    <p:cond delay="500"/>
                                  </p:stCondLst>
                                  <p:childTnLst>
                                    <p:animMotion origin="layout" path="M -0.0052 -0.05942 L 0.25174 -0.06134 C 0.19618 -0.06134 0.20432 0.16165 0.20302 0.20447 " pathEditMode="relative" rAng="0" ptsTypes="AAA">
                                      <p:cBhvr>
                                        <p:cTn id="14" dur="3000" fill="hold"/>
                                        <p:tgtEl>
                                          <p:spTgt spid="14"/>
                                        </p:tgtEl>
                                        <p:attrNameLst>
                                          <p:attrName>ppt_x</p:attrName>
                                          <p:attrName>ppt_y</p:attrName>
                                        </p:attrNameLst>
                                      </p:cBhvr>
                                      <p:rCtr x="12847" y="13098"/>
                                    </p:animMotion>
                                  </p:childTnLst>
                                </p:cTn>
                              </p:par>
                              <p:par>
                                <p:cTn id="15" presetID="0" presetClass="path" presetSubtype="0" repeatCount="indefinite" accel="50000" decel="50000" fill="hold" grpId="0" nodeType="withEffect">
                                  <p:stCondLst>
                                    <p:cond delay="1500"/>
                                  </p:stCondLst>
                                  <p:childTnLst>
                                    <p:animMotion origin="layout" path="M 2.29167E-6 -2.77778E-6 L 0.24913 0.00251 C 0.19748 -2.77778E-6 0.2016 0.1032 0.2015 0.14622 " pathEditMode="relative" rAng="0" ptsTypes="AAA">
                                      <p:cBhvr>
                                        <p:cTn id="16" dur="2000" fill="hold"/>
                                        <p:tgtEl>
                                          <p:spTgt spid="20"/>
                                        </p:tgtEl>
                                        <p:attrNameLst>
                                          <p:attrName>ppt_x</p:attrName>
                                          <p:attrName>ppt_y</p:attrName>
                                        </p:attrNameLst>
                                      </p:cBhvr>
                                      <p:rCtr x="12457" y="7311"/>
                                    </p:animMotion>
                                  </p:childTnLst>
                                </p:cTn>
                              </p:par>
                              <p:par>
                                <p:cTn id="17" presetID="0" presetClass="path" presetSubtype="0" repeatCount="indefinite" accel="50000" decel="50000" fill="hold" grpId="0" nodeType="withEffect">
                                  <p:stCondLst>
                                    <p:cond delay="0"/>
                                  </p:stCondLst>
                                  <p:childTnLst>
                                    <p:animMotion origin="layout" path="M 4.30556E-6 2.46914E-7 C 0.03808 -0.0027 0.09874 0.00096 0.12315 -0.00096 C 0.07682 -0.00019 0.07454 0.17342 0.07226 0.25424 " pathEditMode="relative" rAng="0" ptsTypes="AAA">
                                      <p:cBhvr>
                                        <p:cTn id="18" dur="1000" fill="hold"/>
                                        <p:tgtEl>
                                          <p:spTgt spid="15"/>
                                        </p:tgtEl>
                                        <p:attrNameLst>
                                          <p:attrName>ppt_x</p:attrName>
                                          <p:attrName>ppt_y</p:attrName>
                                        </p:attrNameLst>
                                      </p:cBhvr>
                                      <p:rCtr x="6152" y="12654"/>
                                    </p:animMotion>
                                  </p:childTnLst>
                                </p:cTn>
                              </p:par>
                              <p:par>
                                <p:cTn id="19" presetID="0" presetClass="path" presetSubtype="0" repeatCount="indefinite" accel="50000" decel="50000" fill="hold" grpId="0" nodeType="withEffect">
                                  <p:stCondLst>
                                    <p:cond delay="1500"/>
                                  </p:stCondLst>
                                  <p:childTnLst>
                                    <p:animMotion origin="layout" path="M -4.13194E-6 -2.46914E-6 C 0.1339 0.00116 0.22863 -0.00115 0.36318 0.00058 C 0.31717 0.00058 0.31554 0.07234 0.31619 0.15259 " pathEditMode="relative" rAng="0" ptsTypes="AAA">
                                      <p:cBhvr>
                                        <p:cTn id="20" dur="2000" fill="hold"/>
                                        <p:tgtEl>
                                          <p:spTgt spid="17"/>
                                        </p:tgtEl>
                                        <p:attrNameLst>
                                          <p:attrName>ppt_x</p:attrName>
                                          <p:attrName>ppt_y</p:attrName>
                                        </p:attrNameLst>
                                      </p:cBhvr>
                                      <p:rCtr x="18153" y="7620"/>
                                    </p:animMotion>
                                  </p:childTnLst>
                                </p:cTn>
                              </p:par>
                              <p:par>
                                <p:cTn id="21" presetID="0" presetClass="path" presetSubtype="0" repeatCount="indefinite" accel="50000" decel="50000" fill="hold" grpId="0" nodeType="withEffect">
                                  <p:stCondLst>
                                    <p:cond delay="0"/>
                                  </p:stCondLst>
                                  <p:childTnLst>
                                    <p:animMotion origin="layout" path="M -3.54167E-6 4.69136E-6 L 0.36296 0.00057 C 0.30903 0.00057 0.31815 0.1358 0.31641 0.20389 " pathEditMode="relative" rAng="0" ptsTypes="AAA">
                                      <p:cBhvr>
                                        <p:cTn id="22" dur="2000" fill="hold"/>
                                        <p:tgtEl>
                                          <p:spTgt spid="3"/>
                                        </p:tgtEl>
                                        <p:attrNameLst>
                                          <p:attrName>ppt_x</p:attrName>
                                          <p:attrName>ppt_y</p:attrName>
                                        </p:attrNameLst>
                                      </p:cBhvr>
                                      <p:rCtr x="18142" y="10185"/>
                                    </p:animMotion>
                                  </p:childTnLst>
                                </p:cTn>
                              </p:par>
                              <p:par>
                                <p:cTn id="23" presetID="0" presetClass="path" presetSubtype="0" repeatCount="indefinite" accel="50000" decel="50000" fill="hold" grpId="0" nodeType="withEffect">
                                  <p:stCondLst>
                                    <p:cond delay="1500"/>
                                  </p:stCondLst>
                                  <p:childTnLst>
                                    <p:animMotion origin="layout" path="M -0.00369 0.11806 L 0.13031 0.11806 C 0.08214 0.11806 0.08214 0.15915 0.08214 0.26042 " pathEditMode="relative" rAng="0" ptsTypes="AAA">
                                      <p:cBhvr>
                                        <p:cTn id="24" dur="3000" fill="hold"/>
                                        <p:tgtEl>
                                          <p:spTgt spid="24"/>
                                        </p:tgtEl>
                                        <p:attrNameLst>
                                          <p:attrName>ppt_x</p:attrName>
                                          <p:attrName>ppt_y</p:attrName>
                                        </p:attrNameLst>
                                      </p:cBhvr>
                                      <p:rCtr x="6695" y="71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4" grpId="0" animBg="1"/>
      <p:bldP spid="15" grpId="0" animBg="1"/>
      <p:bldP spid="17" grpId="0" animBg="1"/>
      <p:bldP spid="18" grpId="0" animBg="1"/>
      <p:bldP spid="20"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6B732-DD80-D951-569A-A0238128D923}"/>
            </a:ext>
          </a:extLst>
        </p:cNvPr>
        <p:cNvGrpSpPr/>
        <p:nvPr/>
      </p:nvGrpSpPr>
      <p:grpSpPr>
        <a:xfrm>
          <a:off x="0" y="0"/>
          <a:ext cx="0" cy="0"/>
          <a:chOff x="0" y="0"/>
          <a:chExt cx="0" cy="0"/>
        </a:xfrm>
      </p:grpSpPr>
      <p:grpSp>
        <p:nvGrpSpPr>
          <p:cNvPr id="43" name="グループ化 42">
            <a:extLst>
              <a:ext uri="{FF2B5EF4-FFF2-40B4-BE49-F238E27FC236}">
                <a16:creationId xmlns:a16="http://schemas.microsoft.com/office/drawing/2014/main" id="{F4ED76A1-16CB-B7A5-948B-424E396472B3}"/>
              </a:ext>
            </a:extLst>
          </p:cNvPr>
          <p:cNvGrpSpPr/>
          <p:nvPr/>
        </p:nvGrpSpPr>
        <p:grpSpPr>
          <a:xfrm>
            <a:off x="753035" y="2719254"/>
            <a:ext cx="9423699" cy="3809825"/>
            <a:chOff x="753035" y="2719254"/>
            <a:chExt cx="9423699" cy="3809825"/>
          </a:xfrm>
        </p:grpSpPr>
        <p:sp>
          <p:nvSpPr>
            <p:cNvPr id="44" name="角丸四角形 43">
              <a:extLst>
                <a:ext uri="{FF2B5EF4-FFF2-40B4-BE49-F238E27FC236}">
                  <a16:creationId xmlns:a16="http://schemas.microsoft.com/office/drawing/2014/main" id="{5C5CA830-365D-1504-A819-ADB1F5E4F6C3}"/>
                </a:ext>
              </a:extLst>
            </p:cNvPr>
            <p:cNvSpPr/>
            <p:nvPr/>
          </p:nvSpPr>
          <p:spPr>
            <a:xfrm>
              <a:off x="7882862" y="2725423"/>
              <a:ext cx="2004088" cy="3549015"/>
            </a:xfrm>
            <a:prstGeom prst="roundRect">
              <a:avLst>
                <a:gd name="adj" fmla="val 8044"/>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6" name="角丸四角形 45">
              <a:extLst>
                <a:ext uri="{FF2B5EF4-FFF2-40B4-BE49-F238E27FC236}">
                  <a16:creationId xmlns:a16="http://schemas.microsoft.com/office/drawing/2014/main" id="{5A8C0381-BEF8-5DFB-A3C4-D56FAF99367C}"/>
                </a:ext>
              </a:extLst>
            </p:cNvPr>
            <p:cNvSpPr/>
            <p:nvPr/>
          </p:nvSpPr>
          <p:spPr>
            <a:xfrm>
              <a:off x="847448" y="2719254"/>
              <a:ext cx="1998396" cy="3549015"/>
            </a:xfrm>
            <a:prstGeom prst="roundRect">
              <a:avLst>
                <a:gd name="adj" fmla="val 8044"/>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7" name="角丸四角形 46">
              <a:extLst>
                <a:ext uri="{FF2B5EF4-FFF2-40B4-BE49-F238E27FC236}">
                  <a16:creationId xmlns:a16="http://schemas.microsoft.com/office/drawing/2014/main" id="{C4CB2249-E3DA-6EB6-AFF1-97F0D9AB3DA0}"/>
                </a:ext>
              </a:extLst>
            </p:cNvPr>
            <p:cNvSpPr/>
            <p:nvPr/>
          </p:nvSpPr>
          <p:spPr>
            <a:xfrm>
              <a:off x="3245547" y="2719254"/>
              <a:ext cx="4237612" cy="3549015"/>
            </a:xfrm>
            <a:prstGeom prst="roundRect">
              <a:avLst>
                <a:gd name="adj" fmla="val 4432"/>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8" name="正方形/長方形 47">
              <a:extLst>
                <a:ext uri="{FF2B5EF4-FFF2-40B4-BE49-F238E27FC236}">
                  <a16:creationId xmlns:a16="http://schemas.microsoft.com/office/drawing/2014/main" id="{F53302FA-9F6A-331E-7A83-A32872C7BED4}"/>
                </a:ext>
              </a:extLst>
            </p:cNvPr>
            <p:cNvSpPr/>
            <p:nvPr/>
          </p:nvSpPr>
          <p:spPr>
            <a:xfrm>
              <a:off x="753035" y="3087445"/>
              <a:ext cx="9423699" cy="3441634"/>
            </a:xfrm>
            <a:prstGeom prst="rect">
              <a:avLst/>
            </a:prstGeom>
            <a:solidFill>
              <a:srgbClr val="0110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sp>
        <p:nvSpPr>
          <p:cNvPr id="49" name="角丸四角形 48">
            <a:extLst>
              <a:ext uri="{FF2B5EF4-FFF2-40B4-BE49-F238E27FC236}">
                <a16:creationId xmlns:a16="http://schemas.microsoft.com/office/drawing/2014/main" id="{2BD3B584-62A4-B0E2-5D0E-45B7DDAAAE0C}"/>
              </a:ext>
            </a:extLst>
          </p:cNvPr>
          <p:cNvSpPr/>
          <p:nvPr/>
        </p:nvSpPr>
        <p:spPr>
          <a:xfrm>
            <a:off x="835025" y="3347633"/>
            <a:ext cx="9051925" cy="3367491"/>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5" name="角丸四角形 44">
            <a:extLst>
              <a:ext uri="{FF2B5EF4-FFF2-40B4-BE49-F238E27FC236}">
                <a16:creationId xmlns:a16="http://schemas.microsoft.com/office/drawing/2014/main" id="{CE8DF038-76FF-1939-80D5-E5120C24704D}"/>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60" name="テキスト ボックス 59">
            <a:extLst>
              <a:ext uri="{FF2B5EF4-FFF2-40B4-BE49-F238E27FC236}">
                <a16:creationId xmlns:a16="http://schemas.microsoft.com/office/drawing/2014/main" id="{C2457F6D-36D1-A001-9BBB-F82306B24EEE}"/>
              </a:ext>
            </a:extLst>
          </p:cNvPr>
          <p:cNvSpPr txBox="1"/>
          <p:nvPr/>
        </p:nvSpPr>
        <p:spPr>
          <a:xfrm>
            <a:off x="4154177" y="2148683"/>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LLM filters</a:t>
            </a:r>
            <a:endParaRPr kumimoji="1" lang="ja-JP" altLang="en-US" sz="2400">
              <a:solidFill>
                <a:srgbClr val="FFFFFF"/>
              </a:solidFill>
              <a:latin typeface="Noto Sans JP" panose="020B0200000000000000" pitchFamily="34" charset="-128"/>
              <a:ea typeface="Noto Sans JP" panose="020B0200000000000000" pitchFamily="34" charset="-128"/>
            </a:endParaRPr>
          </a:p>
        </p:txBody>
      </p:sp>
      <p:sp>
        <p:nvSpPr>
          <p:cNvPr id="61" name="テキスト ボックス 60">
            <a:extLst>
              <a:ext uri="{FF2B5EF4-FFF2-40B4-BE49-F238E27FC236}">
                <a16:creationId xmlns:a16="http://schemas.microsoft.com/office/drawing/2014/main" id="{F8B4FFAB-8706-1D1F-B5F0-96C29F52BF10}"/>
              </a:ext>
            </a:extLst>
          </p:cNvPr>
          <p:cNvSpPr txBox="1"/>
          <p:nvPr/>
        </p:nvSpPr>
        <p:spPr>
          <a:xfrm>
            <a:off x="7882862" y="2126047"/>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Geo Cording</a:t>
            </a:r>
            <a:endParaRPr kumimoji="1" lang="ja-JP" altLang="en-US" sz="2400">
              <a:solidFill>
                <a:srgbClr val="FFFFFF"/>
              </a:solidFill>
              <a:latin typeface="Noto Sans JP" panose="020B0200000000000000" pitchFamily="34" charset="-128"/>
              <a:ea typeface="Noto Sans JP" panose="020B0200000000000000" pitchFamily="34" charset="-128"/>
            </a:endParaRPr>
          </a:p>
        </p:txBody>
      </p:sp>
      <p:sp>
        <p:nvSpPr>
          <p:cNvPr id="63" name="正方形/長方形 62">
            <a:extLst>
              <a:ext uri="{FF2B5EF4-FFF2-40B4-BE49-F238E27FC236}">
                <a16:creationId xmlns:a16="http://schemas.microsoft.com/office/drawing/2014/main" id="{57AF38D5-FEE8-3165-5938-EF36B4419C0C}"/>
              </a:ext>
            </a:extLst>
          </p:cNvPr>
          <p:cNvSpPr/>
          <p:nvPr/>
        </p:nvSpPr>
        <p:spPr>
          <a:xfrm>
            <a:off x="1365687" y="3615620"/>
            <a:ext cx="320526" cy="2009775"/>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64" name="グループ化 63">
            <a:extLst>
              <a:ext uri="{FF2B5EF4-FFF2-40B4-BE49-F238E27FC236}">
                <a16:creationId xmlns:a16="http://schemas.microsoft.com/office/drawing/2014/main" id="{E29C0FE5-D34A-0667-6ADA-A83D1BAC2B53}"/>
              </a:ext>
            </a:extLst>
          </p:cNvPr>
          <p:cNvGrpSpPr/>
          <p:nvPr/>
        </p:nvGrpSpPr>
        <p:grpSpPr>
          <a:xfrm>
            <a:off x="1091642" y="3615620"/>
            <a:ext cx="978332" cy="1410200"/>
            <a:chOff x="1091642" y="3615620"/>
            <a:chExt cx="978332" cy="1410200"/>
          </a:xfrm>
        </p:grpSpPr>
        <p:pic>
          <p:nvPicPr>
            <p:cNvPr id="65" name="Picture 14">
              <a:extLst>
                <a:ext uri="{FF2B5EF4-FFF2-40B4-BE49-F238E27FC236}">
                  <a16:creationId xmlns:a16="http://schemas.microsoft.com/office/drawing/2014/main" id="{F21F0EEA-7FF6-8585-21FE-0D2E6589316A}"/>
                </a:ext>
              </a:extLst>
            </p:cNvPr>
            <p:cNvPicPr>
              <a:picLocks noChangeAspect="1" noChangeArrowheads="1"/>
            </p:cNvPicPr>
            <p:nvPr/>
          </p:nvPicPr>
          <p:blipFill>
            <a:blip r:embed="rId3"/>
            <a:srcRect/>
            <a:stretch/>
          </p:blipFill>
          <p:spPr bwMode="auto">
            <a:xfrm>
              <a:off x="1091642" y="3615620"/>
              <a:ext cx="978332" cy="290316"/>
            </a:xfrm>
            <a:prstGeom prst="rect">
              <a:avLst/>
            </a:prstGeom>
            <a:solidFill>
              <a:srgbClr val="FFFFFF"/>
            </a:solidFill>
          </p:spPr>
        </p:pic>
        <p:pic>
          <p:nvPicPr>
            <p:cNvPr id="66" name="グラフィックス 65">
              <a:extLst>
                <a:ext uri="{FF2B5EF4-FFF2-40B4-BE49-F238E27FC236}">
                  <a16:creationId xmlns:a16="http://schemas.microsoft.com/office/drawing/2014/main" id="{E89B6704-58A5-30E8-80B9-73994D4DAF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0504" y="4114800"/>
              <a:ext cx="273503" cy="279581"/>
            </a:xfrm>
            <a:prstGeom prst="rect">
              <a:avLst/>
            </a:prstGeom>
          </p:spPr>
        </p:pic>
        <p:pic>
          <p:nvPicPr>
            <p:cNvPr id="67" name="Picture 12" descr="Foreign Investors Score Breakthrough in Japan | SquareWell Partners Ltd">
              <a:extLst>
                <a:ext uri="{FF2B5EF4-FFF2-40B4-BE49-F238E27FC236}">
                  <a16:creationId xmlns:a16="http://schemas.microsoft.com/office/drawing/2014/main" id="{07DC351F-63F4-A034-7552-2B95BA52C70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テキスト ボックス 67">
            <a:extLst>
              <a:ext uri="{FF2B5EF4-FFF2-40B4-BE49-F238E27FC236}">
                <a16:creationId xmlns:a16="http://schemas.microsoft.com/office/drawing/2014/main" id="{56A85220-2222-4EC4-DCAF-9267B41A3900}"/>
              </a:ext>
            </a:extLst>
          </p:cNvPr>
          <p:cNvSpPr txBox="1"/>
          <p:nvPr/>
        </p:nvSpPr>
        <p:spPr>
          <a:xfrm>
            <a:off x="3528600" y="6024805"/>
            <a:ext cx="3511069" cy="461665"/>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A6840918-5FF8-6F90-57CB-4803D25183AD}"/>
              </a:ext>
            </a:extLst>
          </p:cNvPr>
          <p:cNvCxnSpPr/>
          <p:nvPr/>
        </p:nvCxnSpPr>
        <p:spPr>
          <a:xfrm>
            <a:off x="2189753" y="4307365"/>
            <a:ext cx="10820400"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C980809E-44E5-20AF-1A38-B8821B7770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8295" y="3802797"/>
            <a:ext cx="923544" cy="9235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7D7CC46D-45A4-AD1D-DD9C-E3B2CD6D4B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116"/>
          <a:stretch/>
        </p:blipFill>
        <p:spPr bwMode="auto">
          <a:xfrm>
            <a:off x="10920113" y="3879436"/>
            <a:ext cx="747620" cy="770265"/>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39F2D01D-7DB1-3819-6F02-B51A7C26EA7A}"/>
              </a:ext>
            </a:extLst>
          </p:cNvPr>
          <p:cNvPicPr>
            <a:picLocks noChangeAspect="1"/>
          </p:cNvPicPr>
          <p:nvPr/>
        </p:nvPicPr>
        <p:blipFill>
          <a:blip r:embed="rId10"/>
          <a:srcRect/>
          <a:stretch/>
        </p:blipFill>
        <p:spPr>
          <a:xfrm>
            <a:off x="13166005" y="3735813"/>
            <a:ext cx="629370" cy="1057512"/>
          </a:xfrm>
          <a:prstGeom prst="rect">
            <a:avLst/>
          </a:prstGeom>
        </p:spPr>
      </p:pic>
      <p:sp>
        <p:nvSpPr>
          <p:cNvPr id="73" name="角丸四角形 72">
            <a:extLst>
              <a:ext uri="{FF2B5EF4-FFF2-40B4-BE49-F238E27FC236}">
                <a16:creationId xmlns:a16="http://schemas.microsoft.com/office/drawing/2014/main" id="{BB03E355-E701-758D-CB1D-46DC32D6E447}"/>
              </a:ext>
            </a:extLst>
          </p:cNvPr>
          <p:cNvSpPr/>
          <p:nvPr/>
        </p:nvSpPr>
        <p:spPr>
          <a:xfrm>
            <a:off x="3568248" y="3554209"/>
            <a:ext cx="145077" cy="1506311"/>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EEC509C8-FF63-4C66-1E9A-8057A6F76EB3}"/>
              </a:ext>
            </a:extLst>
          </p:cNvPr>
          <p:cNvSpPr/>
          <p:nvPr/>
        </p:nvSpPr>
        <p:spPr>
          <a:xfrm>
            <a:off x="5211597" y="3554209"/>
            <a:ext cx="145077" cy="1506311"/>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E76C0CB6-0231-C459-19A1-7943E405480D}"/>
              </a:ext>
            </a:extLst>
          </p:cNvPr>
          <p:cNvSpPr/>
          <p:nvPr/>
        </p:nvSpPr>
        <p:spPr>
          <a:xfrm>
            <a:off x="6854946" y="3554209"/>
            <a:ext cx="145077" cy="1506311"/>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 name="テキスト ボックス 1">
            <a:extLst>
              <a:ext uri="{FF2B5EF4-FFF2-40B4-BE49-F238E27FC236}">
                <a16:creationId xmlns:a16="http://schemas.microsoft.com/office/drawing/2014/main" id="{404524E7-D873-CBCA-032C-C9B6706F0367}"/>
              </a:ext>
            </a:extLst>
          </p:cNvPr>
          <p:cNvSpPr txBox="1"/>
          <p:nvPr/>
        </p:nvSpPr>
        <p:spPr>
          <a:xfrm>
            <a:off x="789226" y="2123595"/>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Get news</a:t>
            </a:r>
          </a:p>
        </p:txBody>
      </p:sp>
    </p:spTree>
    <p:extLst>
      <p:ext uri="{BB962C8B-B14F-4D97-AF65-F5344CB8AC3E}">
        <p14:creationId xmlns:p14="http://schemas.microsoft.com/office/powerpoint/2010/main" val="1383705230"/>
      </p:ext>
    </p:extLst>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734A1-3994-8708-F85B-92B1273F8AA9}"/>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4406DB47-2AF3-CA37-3C53-A303A9B18F6F}"/>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3B3F82EE-89E1-DA4A-DECA-0376198E8D50}"/>
              </a:ext>
            </a:extLst>
          </p:cNvPr>
          <p:cNvSpPr/>
          <p:nvPr/>
        </p:nvSpPr>
        <p:spPr>
          <a:xfrm>
            <a:off x="16994" y="2207103"/>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546049CE-A88C-E71C-EFE5-DB00749C2AC3}"/>
              </a:ext>
            </a:extLst>
          </p:cNvPr>
          <p:cNvSpPr txBox="1"/>
          <p:nvPr/>
        </p:nvSpPr>
        <p:spPr>
          <a:xfrm>
            <a:off x="7714822"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5DFF4EAC-DB2D-A7D7-E2ED-28573FAA31B6}"/>
              </a:ext>
            </a:extLst>
          </p:cNvPr>
          <p:cNvCxnSpPr/>
          <p:nvPr/>
        </p:nvCxnSpPr>
        <p:spPr>
          <a:xfrm>
            <a:off x="388860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2BE28053-487C-92CD-7D85-77C29C005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745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79E7009A-45F1-62F1-A42B-AA59AC52A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2883864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B3025B3A-660B-C7CC-D558-80076D724AFE}"/>
              </a:ext>
            </a:extLst>
          </p:cNvPr>
          <p:cNvPicPr>
            <a:picLocks noChangeAspect="1"/>
          </p:cNvPicPr>
          <p:nvPr/>
        </p:nvPicPr>
        <p:blipFill>
          <a:blip r:embed="rId5"/>
          <a:srcRect/>
          <a:stretch/>
        </p:blipFill>
        <p:spPr>
          <a:xfrm>
            <a:off x="35257061" y="3316462"/>
            <a:ext cx="1798644" cy="3022209"/>
          </a:xfrm>
          <a:prstGeom prst="rect">
            <a:avLst/>
          </a:prstGeom>
        </p:spPr>
      </p:pic>
      <p:sp>
        <p:nvSpPr>
          <p:cNvPr id="73" name="角丸四角形 72">
            <a:extLst>
              <a:ext uri="{FF2B5EF4-FFF2-40B4-BE49-F238E27FC236}">
                <a16:creationId xmlns:a16="http://schemas.microsoft.com/office/drawing/2014/main" id="{39EB73F6-9952-6918-07E7-95E0C4DC58B0}"/>
              </a:ext>
            </a:extLst>
          </p:cNvPr>
          <p:cNvSpPr/>
          <p:nvPr/>
        </p:nvSpPr>
        <p:spPr>
          <a:xfrm>
            <a:off x="782813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 name="円/楕円 3">
            <a:extLst>
              <a:ext uri="{FF2B5EF4-FFF2-40B4-BE49-F238E27FC236}">
                <a16:creationId xmlns:a16="http://schemas.microsoft.com/office/drawing/2014/main" id="{BFFEF9C3-93C8-598D-5662-AF126F8E14BB}"/>
              </a:ext>
            </a:extLst>
          </p:cNvPr>
          <p:cNvSpPr/>
          <p:nvPr/>
        </p:nvSpPr>
        <p:spPr>
          <a:xfrm>
            <a:off x="1760883" y="675084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 name="円/楕円 4">
            <a:extLst>
              <a:ext uri="{FF2B5EF4-FFF2-40B4-BE49-F238E27FC236}">
                <a16:creationId xmlns:a16="http://schemas.microsoft.com/office/drawing/2014/main" id="{382709C2-20EC-54ED-CE9A-16C398ABD57B}"/>
              </a:ext>
            </a:extLst>
          </p:cNvPr>
          <p:cNvSpPr/>
          <p:nvPr/>
        </p:nvSpPr>
        <p:spPr>
          <a:xfrm>
            <a:off x="1760883" y="526291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 name="円/楕円 6">
            <a:extLst>
              <a:ext uri="{FF2B5EF4-FFF2-40B4-BE49-F238E27FC236}">
                <a16:creationId xmlns:a16="http://schemas.microsoft.com/office/drawing/2014/main" id="{5026F03B-70F8-C5E3-0324-07D82A416978}"/>
              </a:ext>
            </a:extLst>
          </p:cNvPr>
          <p:cNvSpPr/>
          <p:nvPr/>
        </p:nvSpPr>
        <p:spPr>
          <a:xfrm>
            <a:off x="1785107" y="3206394"/>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8" name="円/楕円 7">
            <a:extLst>
              <a:ext uri="{FF2B5EF4-FFF2-40B4-BE49-F238E27FC236}">
                <a16:creationId xmlns:a16="http://schemas.microsoft.com/office/drawing/2014/main" id="{2E38A38D-2477-7F78-F576-1BF824264CB1}"/>
              </a:ext>
            </a:extLst>
          </p:cNvPr>
          <p:cNvSpPr/>
          <p:nvPr/>
        </p:nvSpPr>
        <p:spPr>
          <a:xfrm>
            <a:off x="1760883" y="430969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9" name="円/楕円 8">
            <a:extLst>
              <a:ext uri="{FF2B5EF4-FFF2-40B4-BE49-F238E27FC236}">
                <a16:creationId xmlns:a16="http://schemas.microsoft.com/office/drawing/2014/main" id="{7CA13121-93CE-593E-9AD5-785D86697861}"/>
              </a:ext>
            </a:extLst>
          </p:cNvPr>
          <p:cNvSpPr/>
          <p:nvPr/>
        </p:nvSpPr>
        <p:spPr>
          <a:xfrm>
            <a:off x="1760883" y="627620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0" name="円/楕円 9">
            <a:extLst>
              <a:ext uri="{FF2B5EF4-FFF2-40B4-BE49-F238E27FC236}">
                <a16:creationId xmlns:a16="http://schemas.microsoft.com/office/drawing/2014/main" id="{EEC4A5DF-5520-AFD5-E4F3-F6098D08C043}"/>
              </a:ext>
            </a:extLst>
          </p:cNvPr>
          <p:cNvSpPr/>
          <p:nvPr/>
        </p:nvSpPr>
        <p:spPr>
          <a:xfrm>
            <a:off x="1785108" y="2729130"/>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1" name="円/楕円 10">
            <a:extLst>
              <a:ext uri="{FF2B5EF4-FFF2-40B4-BE49-F238E27FC236}">
                <a16:creationId xmlns:a16="http://schemas.microsoft.com/office/drawing/2014/main" id="{E97BA41B-B8FF-6606-B3A3-A069591D5B9A}"/>
              </a:ext>
            </a:extLst>
          </p:cNvPr>
          <p:cNvSpPr/>
          <p:nvPr/>
        </p:nvSpPr>
        <p:spPr>
          <a:xfrm>
            <a:off x="1760883" y="580155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2" name="円/楕円 11">
            <a:extLst>
              <a:ext uri="{FF2B5EF4-FFF2-40B4-BE49-F238E27FC236}">
                <a16:creationId xmlns:a16="http://schemas.microsoft.com/office/drawing/2014/main" id="{8B702AD1-F2C8-A377-CEC7-805689A787EE}"/>
              </a:ext>
            </a:extLst>
          </p:cNvPr>
          <p:cNvSpPr/>
          <p:nvPr/>
        </p:nvSpPr>
        <p:spPr>
          <a:xfrm>
            <a:off x="1762658" y="479089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3" name="円/楕円 12">
            <a:extLst>
              <a:ext uri="{FF2B5EF4-FFF2-40B4-BE49-F238E27FC236}">
                <a16:creationId xmlns:a16="http://schemas.microsoft.com/office/drawing/2014/main" id="{26956083-8580-247C-A835-81E38EC206D0}"/>
              </a:ext>
            </a:extLst>
          </p:cNvPr>
          <p:cNvSpPr/>
          <p:nvPr/>
        </p:nvSpPr>
        <p:spPr>
          <a:xfrm>
            <a:off x="1785106" y="3683658"/>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B34F8933-D016-5183-941E-9FEA79378BCB}"/>
              </a:ext>
            </a:extLst>
          </p:cNvPr>
          <p:cNvSpPr/>
          <p:nvPr/>
        </p:nvSpPr>
        <p:spPr>
          <a:xfrm>
            <a:off x="12524571"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465CB847-F8A3-8B6F-2189-D64F2A6D87E5}"/>
              </a:ext>
            </a:extLst>
          </p:cNvPr>
          <p:cNvSpPr/>
          <p:nvPr/>
        </p:nvSpPr>
        <p:spPr>
          <a:xfrm>
            <a:off x="17221013"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E09F9949-18A2-1E76-AB08-255A1A4F350E}"/>
              </a:ext>
            </a:extLst>
          </p:cNvPr>
          <p:cNvSpPr/>
          <p:nvPr/>
        </p:nvSpPr>
        <p:spPr>
          <a:xfrm>
            <a:off x="742261" y="2365243"/>
            <a:ext cx="200074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77772986-F22F-655B-B9BF-D878F9394DF4}"/>
              </a:ext>
            </a:extLst>
          </p:cNvPr>
          <p:cNvGrpSpPr/>
          <p:nvPr/>
        </p:nvGrpSpPr>
        <p:grpSpPr>
          <a:xfrm>
            <a:off x="750366" y="2972969"/>
            <a:ext cx="2795924" cy="4030137"/>
            <a:chOff x="1091642" y="3615620"/>
            <a:chExt cx="978332" cy="1410200"/>
          </a:xfrm>
        </p:grpSpPr>
        <p:pic>
          <p:nvPicPr>
            <p:cNvPr id="16" name="Picture 14">
              <a:extLst>
                <a:ext uri="{FF2B5EF4-FFF2-40B4-BE49-F238E27FC236}">
                  <a16:creationId xmlns:a16="http://schemas.microsoft.com/office/drawing/2014/main" id="{18C990CB-10F5-E776-59DD-18C2371FC956}"/>
                </a:ext>
              </a:extLst>
            </p:cNvPr>
            <p:cNvPicPr>
              <a:picLocks noChangeAspect="1" noChangeArrowheads="1"/>
            </p:cNvPicPr>
            <p:nvPr/>
          </p:nvPicPr>
          <p:blipFill>
            <a:blip r:embed="rId6"/>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A65E1C6F-3A63-C930-F716-3D0F638E02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29732192-EDF3-9EA1-C1F8-A250560BC75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正方形/長方形 21">
            <a:extLst>
              <a:ext uri="{FF2B5EF4-FFF2-40B4-BE49-F238E27FC236}">
                <a16:creationId xmlns:a16="http://schemas.microsoft.com/office/drawing/2014/main" id="{69CA1346-B68C-CCC8-AE7E-3CBB99FF89BC}"/>
              </a:ext>
            </a:extLst>
          </p:cNvPr>
          <p:cNvSpPr/>
          <p:nvPr/>
        </p:nvSpPr>
        <p:spPr>
          <a:xfrm>
            <a:off x="9438689" y="2729130"/>
            <a:ext cx="5191711" cy="5500470"/>
          </a:xfrm>
          <a:prstGeom prst="rect">
            <a:avLst/>
          </a:prstGeom>
          <a:solidFill>
            <a:schemeClr val="accent2"/>
          </a:solidFill>
          <a:ln>
            <a:noFill/>
          </a:ln>
          <a:effectLst>
            <a:glow rad="635000">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AB00FD1D-3E44-8A4F-5C17-89BA9685D76B}"/>
              </a:ext>
            </a:extLst>
          </p:cNvPr>
          <p:cNvSpPr txBox="1"/>
          <p:nvPr/>
        </p:nvSpPr>
        <p:spPr>
          <a:xfrm>
            <a:off x="9967810" y="3387808"/>
            <a:ext cx="4322725" cy="2062103"/>
          </a:xfrm>
          <a:prstGeom prst="rect">
            <a:avLst/>
          </a:prstGeom>
          <a:noFill/>
        </p:spPr>
        <p:txBody>
          <a:bodyPr wrap="square" rtlCol="0">
            <a:spAutoFit/>
          </a:bodyPr>
          <a:lstStyle/>
          <a:p>
            <a:r>
              <a:rPr kumimoji="1" lang="en-US" altLang="ja-JP" sz="3600" b="1" dirty="0">
                <a:gradFill>
                  <a:gsLst>
                    <a:gs pos="0">
                      <a:srgbClr val="9BDCFC"/>
                    </a:gs>
                    <a:gs pos="40000">
                      <a:srgbClr val="C292C5"/>
                    </a:gs>
                  </a:gsLst>
                  <a:lin ang="1800000" scaled="0"/>
                </a:gradFill>
                <a:latin typeface="Noto Sans JP" panose="020B0200000000000000" pitchFamily="34" charset="-128"/>
                <a:ea typeface="Noto Sans JP" panose="020B0200000000000000" pitchFamily="34" charset="-128"/>
              </a:rPr>
              <a:t>LLM</a:t>
            </a:r>
            <a:r>
              <a:rPr kumimoji="1" lang="en-US" altLang="ja-JP" sz="3600" b="1" dirty="0">
                <a:gradFill>
                  <a:gsLst>
                    <a:gs pos="0">
                      <a:srgbClr val="9BDCFC"/>
                    </a:gs>
                    <a:gs pos="100000">
                      <a:srgbClr val="C292C5"/>
                    </a:gs>
                  </a:gsLst>
                  <a:lin ang="1800000" scaled="0"/>
                </a:gradFill>
                <a:latin typeface="Noto Sans JP" panose="020B0200000000000000" pitchFamily="34" charset="-128"/>
                <a:ea typeface="Noto Sans JP" panose="020B0200000000000000" pitchFamily="34" charset="-128"/>
              </a:rPr>
              <a:t> </a:t>
            </a:r>
            <a:r>
              <a:rPr kumimoji="1" lang="en-US" altLang="ja-JP" sz="3600" b="1" dirty="0">
                <a:gradFill>
                  <a:gsLst>
                    <a:gs pos="37000">
                      <a:srgbClr val="FFFFFF"/>
                    </a:gs>
                    <a:gs pos="85000">
                      <a:srgbClr val="92D050"/>
                    </a:gs>
                  </a:gsLst>
                  <a:lin ang="1800000" scaled="0"/>
                </a:gradFill>
                <a:latin typeface="Noto Sans JP" panose="020B0200000000000000" pitchFamily="34" charset="-128"/>
                <a:ea typeface="Noto Sans JP" panose="020B0200000000000000" pitchFamily="34" charset="-128"/>
              </a:rPr>
              <a:t>Filter1</a:t>
            </a: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事件や事故の情報を</a:t>
            </a:r>
            <a:br>
              <a:rPr kumimoji="1" lang="en-US" altLang="ja-JP" sz="2800" dirty="0">
                <a:solidFill>
                  <a:srgbClr val="FFFFFF"/>
                </a:solidFill>
                <a:latin typeface="Noto Sans JP" panose="020B0200000000000000" pitchFamily="34" charset="-128"/>
                <a:ea typeface="Noto Sans JP" panose="020B0200000000000000" pitchFamily="34" charset="-128"/>
              </a:rPr>
            </a:br>
            <a:r>
              <a:rPr kumimoji="1" lang="ja-JP" altLang="en-US" sz="2800">
                <a:solidFill>
                  <a:srgbClr val="FFFFFF"/>
                </a:solidFill>
                <a:latin typeface="Noto Sans JP" panose="020B0200000000000000" pitchFamily="34" charset="-128"/>
                <a:ea typeface="Noto Sans JP" panose="020B0200000000000000" pitchFamily="34" charset="-128"/>
              </a:rPr>
              <a:t>扱っているか判定</a:t>
            </a:r>
          </a:p>
        </p:txBody>
      </p:sp>
    </p:spTree>
    <p:extLst>
      <p:ext uri="{BB962C8B-B14F-4D97-AF65-F5344CB8AC3E}">
        <p14:creationId xmlns:p14="http://schemas.microsoft.com/office/powerpoint/2010/main" val="27788449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0" accel="50000" decel="50000" fill="hold" grpId="0" nodeType="withEffect">
                                  <p:stCondLst>
                                    <p:cond delay="0"/>
                                  </p:stCondLst>
                                  <p:childTnLst>
                                    <p:animMotion origin="layout" path="M 0.00054 -2.40741E-6 C -0.00684 0.02797 -0.00228 0.05691 0.06304 0.06945 C 0.12825 0.08199 0.31196 0.07562 0.39203 0.07523 C 0.28342 0.07639 0.26465 0.62539 0.26389 0.83546 " pathEditMode="relative" rAng="0" ptsTypes="AAAA">
                                      <p:cBhvr>
                                        <p:cTn id="6" dur="3000" fill="hold"/>
                                        <p:tgtEl>
                                          <p:spTgt spid="10"/>
                                        </p:tgtEl>
                                        <p:attrNameLst>
                                          <p:attrName>ppt_x</p:attrName>
                                          <p:attrName>ppt_y</p:attrName>
                                        </p:attrNameLst>
                                      </p:cBhvr>
                                      <p:rCtr x="19434" y="41763"/>
                                    </p:animMotion>
                                  </p:childTnLst>
                                </p:cTn>
                              </p:par>
                              <p:par>
                                <p:cTn id="7" presetID="0" presetClass="path" presetSubtype="0" repeatCount="indefinite" accel="50000" decel="50000" fill="hold" grpId="0" nodeType="withEffect">
                                  <p:stCondLst>
                                    <p:cond delay="1000"/>
                                  </p:stCondLst>
                                  <p:childTnLst>
                                    <p:animMotion origin="layout" path="M 2.15278E-6 4.32099E-6 C 0.0051 0.00289 -0.00163 0.01755 0.06261 0.01813 L 0.71452 0.01813 C 0.59505 0.02102 0.60633 0.45929 0.60471 0.78298 " pathEditMode="relative" rAng="0" ptsTypes="AAAA">
                                      <p:cBhvr>
                                        <p:cTn id="8" dur="5000" fill="hold"/>
                                        <p:tgtEl>
                                          <p:spTgt spid="7"/>
                                        </p:tgtEl>
                                        <p:attrNameLst>
                                          <p:attrName>ppt_x</p:attrName>
                                          <p:attrName>ppt_y</p:attrName>
                                        </p:attrNameLst>
                                      </p:cBhvr>
                                      <p:rCtr x="35720" y="39140"/>
                                    </p:animMotion>
                                  </p:childTnLst>
                                </p:cTn>
                              </p:par>
                              <p:par>
                                <p:cTn id="9" presetID="0" presetClass="path" presetSubtype="0" repeatCount="indefinite" accel="50000" decel="50000" fill="hold" grpId="0" nodeType="withEffect">
                                  <p:stCondLst>
                                    <p:cond delay="2000"/>
                                  </p:stCondLst>
                                  <p:childTnLst>
                                    <p:animMotion origin="layout" path="M -0.00033 -0.00078 C 0.00911 -0.01601 -0.00901 -0.04418 0.06228 -0.04399 C 0.13346 -0.04379 0.82389 -0.04707 1.05295 -0.05093 C 1.28255 -0.0544 1.35818 0.12191 1.44498 0.12095 C 1.5319 0.12017 1.80208 0.12885 1.89854 0.12885 C 1.9949 0.12866 2.04611 -0.14044 2.15972 -0.14699 C 2.27354 -0.15375 2.31174 -0.08488 2.32758 0.01273 " pathEditMode="relative" rAng="0" ptsTypes="AAAAAAA">
                                      <p:cBhvr>
                                        <p:cTn id="10" dur="10000" fill="hold"/>
                                        <p:tgtEl>
                                          <p:spTgt spid="13"/>
                                        </p:tgtEl>
                                        <p:attrNameLst>
                                          <p:attrName>ppt_x</p:attrName>
                                          <p:attrName>ppt_y</p:attrName>
                                        </p:attrNameLst>
                                      </p:cBhvr>
                                      <p:rCtr x="116395" y="-868"/>
                                    </p:animMotion>
                                  </p:childTnLst>
                                </p:cTn>
                              </p:par>
                              <p:par>
                                <p:cTn id="11" presetID="0" presetClass="path" presetSubtype="0" repeatCount="indefinite" accel="50000" decel="50000" fill="hold" grpId="0" nodeType="withEffect">
                                  <p:stCondLst>
                                    <p:cond delay="2000"/>
                                  </p:stCondLst>
                                  <p:childTnLst>
                                    <p:animMotion origin="layout" path="M -2.43056E-7 -2.03704E-6 C 0.00011 0.05845 0.02496 0.07446 0.06944 0.07446 L 0.39616 0.07446 C 0.30013 0.07581 0.2679 0.413 0.26552 0.63253 " pathEditMode="relative" rAng="0" ptsTypes="AAAA">
                                      <p:cBhvr>
                                        <p:cTn id="12" dur="3000" fill="hold"/>
                                        <p:tgtEl>
                                          <p:spTgt spid="8"/>
                                        </p:tgtEl>
                                        <p:attrNameLst>
                                          <p:attrName>ppt_x</p:attrName>
                                          <p:attrName>ppt_y</p:attrName>
                                        </p:attrNameLst>
                                      </p:cBhvr>
                                      <p:rCtr x="19803" y="31617"/>
                                    </p:animMotion>
                                  </p:childTnLst>
                                </p:cTn>
                              </p:par>
                              <p:par>
                                <p:cTn id="13" presetID="0" presetClass="path" presetSubtype="0" repeatCount="indefinite" accel="50000" decel="50000" fill="hold" grpId="0" nodeType="withEffect">
                                  <p:stCondLst>
                                    <p:cond delay="2000"/>
                                  </p:stCondLst>
                                  <p:childTnLst>
                                    <p:animMotion origin="layout" path="M -0.00033 -1.11111E-6 C 0.01313 0.00617 -0.01812 0.0083 0.06695 0.01177 C 0.15191 0.01524 0.85807 0.01235 1.03689 0.01312 C 0.92491 0.01235 0.8993 0.37288 0.9018 0.58854 " pathEditMode="relative" rAng="0" ptsTypes="AAAA">
                                      <p:cBhvr>
                                        <p:cTn id="14" dur="2000" fill="hold"/>
                                        <p:tgtEl>
                                          <p:spTgt spid="12"/>
                                        </p:tgtEl>
                                        <p:attrNameLst>
                                          <p:attrName>ppt_x</p:attrName>
                                          <p:attrName>ppt_y</p:attrName>
                                        </p:attrNameLst>
                                      </p:cBhvr>
                                      <p:rCtr x="51855" y="29417"/>
                                    </p:animMotion>
                                  </p:childTnLst>
                                </p:cTn>
                              </p:par>
                              <p:par>
                                <p:cTn id="15" presetID="0" presetClass="path" presetSubtype="0" repeatCount="indefinite" accel="50000" decel="50000" fill="hold" grpId="0" nodeType="withEffect">
                                  <p:stCondLst>
                                    <p:cond delay="1000"/>
                                  </p:stCondLst>
                                  <p:childTnLst>
                                    <p:animMotion origin="layout" path="M 0.00022 -0.00077 C 0.01356 -0.05845 0.0332 -0.04475 0.06283 -0.04417 L 0.7143 -0.05555 C 0.59852 -0.05459 0.60373 0.28492 0.60167 0.52006 " pathEditMode="relative" rAng="0" ptsTypes="AAAA">
                                      <p:cBhvr>
                                        <p:cTn id="16" dur="5000" fill="hold"/>
                                        <p:tgtEl>
                                          <p:spTgt spid="5"/>
                                        </p:tgtEl>
                                        <p:attrNameLst>
                                          <p:attrName>ppt_x</p:attrName>
                                          <p:attrName>ppt_y</p:attrName>
                                        </p:attrNameLst>
                                      </p:cBhvr>
                                      <p:rCtr x="35699" y="23302"/>
                                    </p:animMotion>
                                  </p:childTnLst>
                                </p:cTn>
                              </p:par>
                              <p:par>
                                <p:cTn id="17" presetID="0" presetClass="path" presetSubtype="0" repeatCount="indefinite" accel="50000" decel="50000" fill="hold" grpId="0" nodeType="withEffect">
                                  <p:stCondLst>
                                    <p:cond delay="1000"/>
                                  </p:stCondLst>
                                  <p:childTnLst>
                                    <p:animMotion origin="layout" path="M -2.43056E-7 8.02469E-7 C 0.01628 0.0299 0.00076 0.06018 0.06641 0.07253 C 0.13194 0.08449 0.3469 0.07253 0.39345 0.07214 C 0.32335 0.07292 0.26606 0.29765 0.26508 0.45332 " pathEditMode="relative" rAng="0" ptsTypes="AAAA">
                                      <p:cBhvr>
                                        <p:cTn id="18" dur="3000" fill="hold"/>
                                        <p:tgtEl>
                                          <p:spTgt spid="11"/>
                                        </p:tgtEl>
                                        <p:attrNameLst>
                                          <p:attrName>ppt_x</p:attrName>
                                          <p:attrName>ppt_y</p:attrName>
                                        </p:attrNameLst>
                                      </p:cBhvr>
                                      <p:rCtr x="19672" y="22666"/>
                                    </p:animMotion>
                                  </p:childTnLst>
                                </p:cTn>
                              </p:par>
                              <p:par>
                                <p:cTn id="19" presetID="0" presetClass="path" presetSubtype="0" repeatCount="indefinite" accel="50000" decel="50000" fill="hold" grpId="0" nodeType="withEffect">
                                  <p:stCondLst>
                                    <p:cond delay="2000"/>
                                  </p:stCondLst>
                                  <p:childTnLst>
                                    <p:animMotion origin="layout" path="M -2.43056E-7 -0.00058 C 0.25402 -0.0054 0.81033 -0.00656 1.05208 -0.0027 C 1.29351 0.00135 1.33843 -0.19136 1.44227 -0.18982 C 1.54622 -0.18827 1.78483 -0.19252 1.90289 -0.19348 C 2.02105 -0.19445 2.05425 -0.45255 2.15028 -0.46219 C 2.2462 -0.47184 2.27995 -0.44252 2.32867 -0.29591 " pathEditMode="relative" rAng="0" ptsTypes="AAAAAA">
                                      <p:cBhvr>
                                        <p:cTn id="20" dur="10000" fill="hold"/>
                                        <p:tgtEl>
                                          <p:spTgt spid="9"/>
                                        </p:tgtEl>
                                        <p:attrNameLst>
                                          <p:attrName>ppt_x</p:attrName>
                                          <p:attrName>ppt_y</p:attrName>
                                        </p:attrNameLst>
                                      </p:cBhvr>
                                      <p:rCtr x="116428" y="-23167"/>
                                    </p:animMotion>
                                  </p:childTnLst>
                                </p:cTn>
                              </p:par>
                              <p:par>
                                <p:cTn id="21" presetID="0" presetClass="path" presetSubtype="0" repeatCount="indefinite" accel="50000" decel="50000" fill="hold" grpId="0" nodeType="withEffect">
                                  <p:stCondLst>
                                    <p:cond delay="1000"/>
                                  </p:stCondLst>
                                  <p:childTnLst>
                                    <p:animMotion origin="layout" path="M -0.00011 -0.00115 C 0.00955 -0.04417 0.00738 -0.05324 0.06228 -0.05111 C 0.11697 -0.04957 0.83659 -0.05517 1.03689 -0.05844 C 0.91319 -0.05729 0.90169 0.16069 0.90245 0.32987 " pathEditMode="relative" rAng="0" ptsTypes="AAAA">
                                      <p:cBhvr>
                                        <p:cTn id="22" dur="7000" fill="hold"/>
                                        <p:tgtEl>
                                          <p:spTgt spid="4"/>
                                        </p:tgtEl>
                                        <p:attrNameLst>
                                          <p:attrName>ppt_x</p:attrName>
                                          <p:attrName>ppt_y</p:attrName>
                                        </p:attrNameLst>
                                      </p:cBhvr>
                                      <p:rCtr x="51845" y="136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4C563-7DB6-682B-4598-F8A2E9ABE6D7}"/>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EE2A8350-47B5-7BB9-1014-DAAF1187A007}"/>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CEE78F00-83CE-1CA8-97B2-A5A0F3F36754}"/>
              </a:ext>
            </a:extLst>
          </p:cNvPr>
          <p:cNvSpPr/>
          <p:nvPr/>
        </p:nvSpPr>
        <p:spPr>
          <a:xfrm>
            <a:off x="16994" y="2207103"/>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B9E45BDB-BDF4-067F-86C6-499E9069B27B}"/>
              </a:ext>
            </a:extLst>
          </p:cNvPr>
          <p:cNvSpPr txBox="1"/>
          <p:nvPr/>
        </p:nvSpPr>
        <p:spPr>
          <a:xfrm>
            <a:off x="7714822"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CD8490F9-E15C-5869-C402-AF040AC211F4}"/>
              </a:ext>
            </a:extLst>
          </p:cNvPr>
          <p:cNvCxnSpPr/>
          <p:nvPr/>
        </p:nvCxnSpPr>
        <p:spPr>
          <a:xfrm>
            <a:off x="388860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91E92CB2-9BDF-5B26-4EE0-042680ACE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745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1DFEB1CC-6CE3-05F1-3B20-41BBC81451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2883864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B7FBCC84-7644-22A2-2B71-10189FA1133C}"/>
              </a:ext>
            </a:extLst>
          </p:cNvPr>
          <p:cNvPicPr>
            <a:picLocks noChangeAspect="1"/>
          </p:cNvPicPr>
          <p:nvPr/>
        </p:nvPicPr>
        <p:blipFill>
          <a:blip r:embed="rId5"/>
          <a:srcRect/>
          <a:stretch/>
        </p:blipFill>
        <p:spPr>
          <a:xfrm>
            <a:off x="35257061" y="3316462"/>
            <a:ext cx="1798644" cy="3022209"/>
          </a:xfrm>
          <a:prstGeom prst="rect">
            <a:avLst/>
          </a:prstGeom>
        </p:spPr>
      </p:pic>
      <p:sp>
        <p:nvSpPr>
          <p:cNvPr id="73" name="角丸四角形 72">
            <a:extLst>
              <a:ext uri="{FF2B5EF4-FFF2-40B4-BE49-F238E27FC236}">
                <a16:creationId xmlns:a16="http://schemas.microsoft.com/office/drawing/2014/main" id="{EE72C354-EA46-6F45-D8EE-1591934FC5FC}"/>
              </a:ext>
            </a:extLst>
          </p:cNvPr>
          <p:cNvSpPr/>
          <p:nvPr/>
        </p:nvSpPr>
        <p:spPr>
          <a:xfrm>
            <a:off x="782813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018980B2-BBAA-B7E0-99EB-0FD916B90975}"/>
              </a:ext>
            </a:extLst>
          </p:cNvPr>
          <p:cNvSpPr/>
          <p:nvPr/>
        </p:nvSpPr>
        <p:spPr>
          <a:xfrm>
            <a:off x="12524571"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39354B82-AA5A-0809-80D0-8D8F174777EC}"/>
              </a:ext>
            </a:extLst>
          </p:cNvPr>
          <p:cNvSpPr/>
          <p:nvPr/>
        </p:nvSpPr>
        <p:spPr>
          <a:xfrm>
            <a:off x="17221013"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8791E974-4B9D-CD5E-05A7-1CEDBB1F36D8}"/>
              </a:ext>
            </a:extLst>
          </p:cNvPr>
          <p:cNvSpPr/>
          <p:nvPr/>
        </p:nvSpPr>
        <p:spPr>
          <a:xfrm>
            <a:off x="742261"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DF9A0C9E-8C46-B9FF-576F-64B503F6CDB3}"/>
              </a:ext>
            </a:extLst>
          </p:cNvPr>
          <p:cNvGrpSpPr/>
          <p:nvPr/>
        </p:nvGrpSpPr>
        <p:grpSpPr>
          <a:xfrm>
            <a:off x="750366" y="2972969"/>
            <a:ext cx="2795924" cy="4030137"/>
            <a:chOff x="1091642" y="3615620"/>
            <a:chExt cx="978332" cy="1410200"/>
          </a:xfrm>
        </p:grpSpPr>
        <p:pic>
          <p:nvPicPr>
            <p:cNvPr id="16" name="Picture 14">
              <a:extLst>
                <a:ext uri="{FF2B5EF4-FFF2-40B4-BE49-F238E27FC236}">
                  <a16:creationId xmlns:a16="http://schemas.microsoft.com/office/drawing/2014/main" id="{05729F8C-049B-7699-2BEC-871E2903E19B}"/>
                </a:ext>
              </a:extLst>
            </p:cNvPr>
            <p:cNvPicPr>
              <a:picLocks noChangeAspect="1" noChangeArrowheads="1"/>
            </p:cNvPicPr>
            <p:nvPr/>
          </p:nvPicPr>
          <p:blipFill>
            <a:blip r:embed="rId6"/>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10F2155D-3D32-EFEE-0595-14018EC29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30C7482C-442B-2882-10A6-9597ACF4C4D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正方形/長方形 21">
            <a:extLst>
              <a:ext uri="{FF2B5EF4-FFF2-40B4-BE49-F238E27FC236}">
                <a16:creationId xmlns:a16="http://schemas.microsoft.com/office/drawing/2014/main" id="{B8EFCE65-6BE1-9304-F20B-0A7307718443}"/>
              </a:ext>
            </a:extLst>
          </p:cNvPr>
          <p:cNvSpPr/>
          <p:nvPr/>
        </p:nvSpPr>
        <p:spPr>
          <a:xfrm>
            <a:off x="9438689" y="2729130"/>
            <a:ext cx="5191711" cy="5500470"/>
          </a:xfrm>
          <a:prstGeom prst="rect">
            <a:avLst/>
          </a:prstGeom>
          <a:solidFill>
            <a:schemeClr val="accent2"/>
          </a:solidFill>
          <a:ln>
            <a:noFill/>
          </a:ln>
          <a:effectLst>
            <a:glow rad="635000">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4DF07EC9-E86E-FB5C-9605-398DEE26353C}"/>
              </a:ext>
            </a:extLst>
          </p:cNvPr>
          <p:cNvSpPr txBox="1"/>
          <p:nvPr/>
        </p:nvSpPr>
        <p:spPr>
          <a:xfrm>
            <a:off x="9967810" y="3387808"/>
            <a:ext cx="4322725" cy="2062103"/>
          </a:xfrm>
          <a:prstGeom prst="rect">
            <a:avLst/>
          </a:prstGeom>
          <a:noFill/>
        </p:spPr>
        <p:txBody>
          <a:bodyPr wrap="square" rtlCol="0">
            <a:spAutoFit/>
          </a:bodyPr>
          <a:lstStyle/>
          <a:p>
            <a:r>
              <a:rPr kumimoji="1" lang="en-US" altLang="ja-JP" sz="3600" b="1" dirty="0">
                <a:gradFill>
                  <a:gsLst>
                    <a:gs pos="0">
                      <a:srgbClr val="9BDCFC"/>
                    </a:gs>
                    <a:gs pos="40000">
                      <a:srgbClr val="C292C5"/>
                    </a:gs>
                  </a:gsLst>
                  <a:lin ang="1800000" scaled="0"/>
                </a:gradFill>
                <a:latin typeface="Noto Sans JP" panose="020B0200000000000000" pitchFamily="34" charset="-128"/>
                <a:ea typeface="Noto Sans JP" panose="020B0200000000000000" pitchFamily="34" charset="-128"/>
              </a:rPr>
              <a:t>LLM</a:t>
            </a:r>
            <a:r>
              <a:rPr kumimoji="1" lang="en-US" altLang="ja-JP" sz="3600" b="1" dirty="0">
                <a:gradFill>
                  <a:gsLst>
                    <a:gs pos="0">
                      <a:srgbClr val="9BDCFC"/>
                    </a:gs>
                    <a:gs pos="100000">
                      <a:srgbClr val="C292C5"/>
                    </a:gs>
                  </a:gsLst>
                  <a:lin ang="1800000" scaled="0"/>
                </a:gradFill>
                <a:latin typeface="Noto Sans JP" panose="020B0200000000000000" pitchFamily="34" charset="-128"/>
                <a:ea typeface="Noto Sans JP" panose="020B0200000000000000" pitchFamily="34" charset="-128"/>
              </a:rPr>
              <a:t> </a:t>
            </a:r>
            <a:r>
              <a:rPr kumimoji="1" lang="en-US" altLang="ja-JP" sz="3600" b="1" dirty="0">
                <a:gradFill>
                  <a:gsLst>
                    <a:gs pos="37000">
                      <a:srgbClr val="FFFFFF"/>
                    </a:gs>
                    <a:gs pos="85000">
                      <a:srgbClr val="92D050"/>
                    </a:gs>
                  </a:gsLst>
                  <a:lin ang="1800000" scaled="0"/>
                </a:gradFill>
                <a:latin typeface="Noto Sans JP" panose="020B0200000000000000" pitchFamily="34" charset="-128"/>
                <a:ea typeface="Noto Sans JP" panose="020B0200000000000000" pitchFamily="34" charset="-128"/>
              </a:rPr>
              <a:t>Filter1</a:t>
            </a: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事件や事故の情報を</a:t>
            </a:r>
            <a:br>
              <a:rPr kumimoji="1" lang="en-US" altLang="ja-JP" sz="2800" dirty="0">
                <a:solidFill>
                  <a:srgbClr val="FFFFFF"/>
                </a:solidFill>
                <a:latin typeface="Noto Sans JP" panose="020B0200000000000000" pitchFamily="34" charset="-128"/>
                <a:ea typeface="Noto Sans JP" panose="020B0200000000000000" pitchFamily="34" charset="-128"/>
              </a:rPr>
            </a:br>
            <a:r>
              <a:rPr kumimoji="1" lang="ja-JP" altLang="en-US" sz="2800">
                <a:solidFill>
                  <a:srgbClr val="FFFFFF"/>
                </a:solidFill>
                <a:latin typeface="Noto Sans JP" panose="020B0200000000000000" pitchFamily="34" charset="-128"/>
                <a:ea typeface="Noto Sans JP" panose="020B0200000000000000" pitchFamily="34" charset="-128"/>
              </a:rPr>
              <a:t>扱っているか判定</a:t>
            </a:r>
          </a:p>
        </p:txBody>
      </p:sp>
    </p:spTree>
    <p:extLst>
      <p:ext uri="{BB962C8B-B14F-4D97-AF65-F5344CB8AC3E}">
        <p14:creationId xmlns:p14="http://schemas.microsoft.com/office/powerpoint/2010/main" val="34237794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BF4C3-3A70-0CD3-4EFA-3DACE1656A42}"/>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8A4E5313-2464-CDF9-4131-8779AB6C6C18}"/>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3FC81D5C-F579-13AE-F46E-7D2301C4C59D}"/>
              </a:ext>
            </a:extLst>
          </p:cNvPr>
          <p:cNvSpPr/>
          <p:nvPr/>
        </p:nvSpPr>
        <p:spPr>
          <a:xfrm>
            <a:off x="-4543311" y="2191217"/>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7896C57D-3555-3B09-E088-9ACDA7C0FD32}"/>
              </a:ext>
            </a:extLst>
          </p:cNvPr>
          <p:cNvSpPr/>
          <p:nvPr/>
        </p:nvSpPr>
        <p:spPr>
          <a:xfrm>
            <a:off x="-301233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E2443EF2-48B8-1C22-2470-409E27AF08C3}"/>
              </a:ext>
            </a:extLst>
          </p:cNvPr>
          <p:cNvSpPr/>
          <p:nvPr/>
        </p:nvSpPr>
        <p:spPr>
          <a:xfrm>
            <a:off x="-29573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81990F71-BA12-7EE4-360D-8683272FC81E}"/>
              </a:ext>
            </a:extLst>
          </p:cNvPr>
          <p:cNvSpPr/>
          <p:nvPr/>
        </p:nvSpPr>
        <p:spPr>
          <a:xfrm>
            <a:off x="-301233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223EDDC4-AB9D-3698-C33E-FB380F3534CE}"/>
              </a:ext>
            </a:extLst>
          </p:cNvPr>
          <p:cNvSpPr/>
          <p:nvPr/>
        </p:nvSpPr>
        <p:spPr>
          <a:xfrm>
            <a:off x="-237721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A6303085-F590-27D4-080E-68C9040F1A53}"/>
              </a:ext>
            </a:extLst>
          </p:cNvPr>
          <p:cNvSpPr/>
          <p:nvPr/>
        </p:nvSpPr>
        <p:spPr>
          <a:xfrm>
            <a:off x="-29573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2D5DB48B-3BEB-4D05-8216-5D9A55A11E95}"/>
              </a:ext>
            </a:extLst>
          </p:cNvPr>
          <p:cNvSpPr/>
          <p:nvPr/>
        </p:nvSpPr>
        <p:spPr>
          <a:xfrm>
            <a:off x="-318168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E36255B1-BB25-EC01-3008-895C8EA34B5C}"/>
              </a:ext>
            </a:extLst>
          </p:cNvPr>
          <p:cNvSpPr/>
          <p:nvPr/>
        </p:nvSpPr>
        <p:spPr>
          <a:xfrm>
            <a:off x="-290386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082DDA6E-48E4-DF9B-E183-1A03620A798D}"/>
              </a:ext>
            </a:extLst>
          </p:cNvPr>
          <p:cNvSpPr/>
          <p:nvPr/>
        </p:nvSpPr>
        <p:spPr>
          <a:xfrm>
            <a:off x="-298765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14234246-7BCF-846E-AD9D-2A6940ADEEFD}"/>
              </a:ext>
            </a:extLst>
          </p:cNvPr>
          <p:cNvSpPr/>
          <p:nvPr/>
        </p:nvSpPr>
        <p:spPr>
          <a:xfrm>
            <a:off x="-274589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BA6396CC-25EE-8DB0-867A-5CFA43EAF98A}"/>
              </a:ext>
            </a:extLst>
          </p:cNvPr>
          <p:cNvSpPr/>
          <p:nvPr/>
        </p:nvSpPr>
        <p:spPr>
          <a:xfrm>
            <a:off x="-301233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633DCD98-AEE8-0E9C-6010-37BE2DECBAD8}"/>
              </a:ext>
            </a:extLst>
          </p:cNvPr>
          <p:cNvSpPr/>
          <p:nvPr/>
        </p:nvSpPr>
        <p:spPr>
          <a:xfrm>
            <a:off x="-29573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84BFA66D-C169-E450-34A8-52F1434B0B2F}"/>
              </a:ext>
            </a:extLst>
          </p:cNvPr>
          <p:cNvSpPr/>
          <p:nvPr/>
        </p:nvSpPr>
        <p:spPr>
          <a:xfrm>
            <a:off x="-301233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65A2B186-8A07-1411-DE63-D856B3D2C305}"/>
              </a:ext>
            </a:extLst>
          </p:cNvPr>
          <p:cNvSpPr/>
          <p:nvPr/>
        </p:nvSpPr>
        <p:spPr>
          <a:xfrm>
            <a:off x="-237721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11E87999-8A56-D0B1-0A61-2836EAFCED6D}"/>
              </a:ext>
            </a:extLst>
          </p:cNvPr>
          <p:cNvSpPr/>
          <p:nvPr/>
        </p:nvSpPr>
        <p:spPr>
          <a:xfrm>
            <a:off x="-29573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BDB16D57-5D9F-E864-D199-31204EC7AD4A}"/>
              </a:ext>
            </a:extLst>
          </p:cNvPr>
          <p:cNvSpPr/>
          <p:nvPr/>
        </p:nvSpPr>
        <p:spPr>
          <a:xfrm>
            <a:off x="-318168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635284A8-AF3B-49DC-918A-E7F01FDE9387}"/>
              </a:ext>
            </a:extLst>
          </p:cNvPr>
          <p:cNvSpPr/>
          <p:nvPr/>
        </p:nvSpPr>
        <p:spPr>
          <a:xfrm>
            <a:off x="-290386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ACA08192-AABA-0046-9350-6AC0FF2083B2}"/>
              </a:ext>
            </a:extLst>
          </p:cNvPr>
          <p:cNvSpPr/>
          <p:nvPr/>
        </p:nvSpPr>
        <p:spPr>
          <a:xfrm>
            <a:off x="-298765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320C4498-7B55-BAB8-34E4-81CB25040C8D}"/>
              </a:ext>
            </a:extLst>
          </p:cNvPr>
          <p:cNvSpPr/>
          <p:nvPr/>
        </p:nvSpPr>
        <p:spPr>
          <a:xfrm>
            <a:off x="-274589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02E0FFA1-AF18-6F13-17D0-6EA910B59FD7}"/>
              </a:ext>
            </a:extLst>
          </p:cNvPr>
          <p:cNvSpPr txBox="1"/>
          <p:nvPr/>
        </p:nvSpPr>
        <p:spPr>
          <a:xfrm>
            <a:off x="3005662"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D6F12078-2A59-838C-9AEB-0543B26FE7EA}"/>
              </a:ext>
            </a:extLst>
          </p:cNvPr>
          <p:cNvCxnSpPr/>
          <p:nvPr/>
        </p:nvCxnSpPr>
        <p:spPr>
          <a:xfrm>
            <a:off x="-82056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46E39441-22C9-F7CD-58F0-AF6C81061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829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45BB1B2D-8B33-FF54-DD2F-BC1B8E5355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2412948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C74ABA47-E307-B248-7CCB-BE175E2DD664}"/>
              </a:ext>
            </a:extLst>
          </p:cNvPr>
          <p:cNvPicPr>
            <a:picLocks noChangeAspect="1"/>
          </p:cNvPicPr>
          <p:nvPr/>
        </p:nvPicPr>
        <p:blipFill>
          <a:blip r:embed="rId5"/>
          <a:srcRect/>
          <a:stretch/>
        </p:blipFill>
        <p:spPr>
          <a:xfrm>
            <a:off x="30547901" y="3316462"/>
            <a:ext cx="1798644" cy="3022209"/>
          </a:xfrm>
          <a:prstGeom prst="rect">
            <a:avLst/>
          </a:prstGeom>
        </p:spPr>
      </p:pic>
      <p:sp>
        <p:nvSpPr>
          <p:cNvPr id="4" name="円/楕円 3">
            <a:extLst>
              <a:ext uri="{FF2B5EF4-FFF2-40B4-BE49-F238E27FC236}">
                <a16:creationId xmlns:a16="http://schemas.microsoft.com/office/drawing/2014/main" id="{63C270EC-9C9A-A354-B8EF-528927F5F87F}"/>
              </a:ext>
            </a:extLst>
          </p:cNvPr>
          <p:cNvSpPr/>
          <p:nvPr/>
        </p:nvSpPr>
        <p:spPr>
          <a:xfrm>
            <a:off x="-2948277" y="675084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 name="円/楕円 4">
            <a:extLst>
              <a:ext uri="{FF2B5EF4-FFF2-40B4-BE49-F238E27FC236}">
                <a16:creationId xmlns:a16="http://schemas.microsoft.com/office/drawing/2014/main" id="{51840395-3D7A-C034-A6C6-6B21608DAC79}"/>
              </a:ext>
            </a:extLst>
          </p:cNvPr>
          <p:cNvSpPr/>
          <p:nvPr/>
        </p:nvSpPr>
        <p:spPr>
          <a:xfrm>
            <a:off x="-2948277" y="526291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 name="円/楕円 6">
            <a:extLst>
              <a:ext uri="{FF2B5EF4-FFF2-40B4-BE49-F238E27FC236}">
                <a16:creationId xmlns:a16="http://schemas.microsoft.com/office/drawing/2014/main" id="{21F3E2FE-4873-F9DB-223E-682825616446}"/>
              </a:ext>
            </a:extLst>
          </p:cNvPr>
          <p:cNvSpPr/>
          <p:nvPr/>
        </p:nvSpPr>
        <p:spPr>
          <a:xfrm>
            <a:off x="-2924053" y="3206394"/>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8" name="円/楕円 7">
            <a:extLst>
              <a:ext uri="{FF2B5EF4-FFF2-40B4-BE49-F238E27FC236}">
                <a16:creationId xmlns:a16="http://schemas.microsoft.com/office/drawing/2014/main" id="{42A929C1-0BA5-D91A-902D-DD77518E30DD}"/>
              </a:ext>
            </a:extLst>
          </p:cNvPr>
          <p:cNvSpPr/>
          <p:nvPr/>
        </p:nvSpPr>
        <p:spPr>
          <a:xfrm>
            <a:off x="-2948277" y="430969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9" name="円/楕円 8">
            <a:extLst>
              <a:ext uri="{FF2B5EF4-FFF2-40B4-BE49-F238E27FC236}">
                <a16:creationId xmlns:a16="http://schemas.microsoft.com/office/drawing/2014/main" id="{1FF3DB02-486F-11B6-7746-2B58ACC4D595}"/>
              </a:ext>
            </a:extLst>
          </p:cNvPr>
          <p:cNvSpPr/>
          <p:nvPr/>
        </p:nvSpPr>
        <p:spPr>
          <a:xfrm>
            <a:off x="-2948277" y="627620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0" name="円/楕円 9">
            <a:extLst>
              <a:ext uri="{FF2B5EF4-FFF2-40B4-BE49-F238E27FC236}">
                <a16:creationId xmlns:a16="http://schemas.microsoft.com/office/drawing/2014/main" id="{64AE1B56-CFD1-89B6-E0C6-EB66DE4D38F3}"/>
              </a:ext>
            </a:extLst>
          </p:cNvPr>
          <p:cNvSpPr/>
          <p:nvPr/>
        </p:nvSpPr>
        <p:spPr>
          <a:xfrm>
            <a:off x="-2924052" y="2729130"/>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1" name="円/楕円 10">
            <a:extLst>
              <a:ext uri="{FF2B5EF4-FFF2-40B4-BE49-F238E27FC236}">
                <a16:creationId xmlns:a16="http://schemas.microsoft.com/office/drawing/2014/main" id="{D0327C65-616D-6EDE-7946-B06F584824A4}"/>
              </a:ext>
            </a:extLst>
          </p:cNvPr>
          <p:cNvSpPr/>
          <p:nvPr/>
        </p:nvSpPr>
        <p:spPr>
          <a:xfrm>
            <a:off x="-2948277" y="580155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2" name="円/楕円 11">
            <a:extLst>
              <a:ext uri="{FF2B5EF4-FFF2-40B4-BE49-F238E27FC236}">
                <a16:creationId xmlns:a16="http://schemas.microsoft.com/office/drawing/2014/main" id="{419330C7-4517-26F0-0DCB-D3289EDE2AD0}"/>
              </a:ext>
            </a:extLst>
          </p:cNvPr>
          <p:cNvSpPr/>
          <p:nvPr/>
        </p:nvSpPr>
        <p:spPr>
          <a:xfrm>
            <a:off x="-2946502" y="479089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3" name="円/楕円 12">
            <a:extLst>
              <a:ext uri="{FF2B5EF4-FFF2-40B4-BE49-F238E27FC236}">
                <a16:creationId xmlns:a16="http://schemas.microsoft.com/office/drawing/2014/main" id="{6F15F613-D3E1-C4E9-9458-F6CA45A91869}"/>
              </a:ext>
            </a:extLst>
          </p:cNvPr>
          <p:cNvSpPr/>
          <p:nvPr/>
        </p:nvSpPr>
        <p:spPr>
          <a:xfrm>
            <a:off x="-2924054" y="3683658"/>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84682833-AF67-6432-2E94-53461D9A266F}"/>
              </a:ext>
            </a:extLst>
          </p:cNvPr>
          <p:cNvSpPr/>
          <p:nvPr/>
        </p:nvSpPr>
        <p:spPr>
          <a:xfrm>
            <a:off x="7815411"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CAD38A48-19C5-630F-1C55-05AEE90B262F}"/>
              </a:ext>
            </a:extLst>
          </p:cNvPr>
          <p:cNvSpPr/>
          <p:nvPr/>
        </p:nvSpPr>
        <p:spPr>
          <a:xfrm>
            <a:off x="12511853"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83892D0C-ACFF-4D71-DE9C-A15F87C73D85}"/>
              </a:ext>
            </a:extLst>
          </p:cNvPr>
          <p:cNvSpPr/>
          <p:nvPr/>
        </p:nvSpPr>
        <p:spPr>
          <a:xfrm>
            <a:off x="-396689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F24C002F-EFB2-AC38-63E4-2BA9A4E7FB07}"/>
              </a:ext>
            </a:extLst>
          </p:cNvPr>
          <p:cNvGrpSpPr/>
          <p:nvPr/>
        </p:nvGrpSpPr>
        <p:grpSpPr>
          <a:xfrm>
            <a:off x="-3958794" y="2972969"/>
            <a:ext cx="2795924" cy="4030137"/>
            <a:chOff x="1091642" y="3615620"/>
            <a:chExt cx="978332" cy="1410200"/>
          </a:xfrm>
        </p:grpSpPr>
        <p:pic>
          <p:nvPicPr>
            <p:cNvPr id="16" name="Picture 14">
              <a:extLst>
                <a:ext uri="{FF2B5EF4-FFF2-40B4-BE49-F238E27FC236}">
                  <a16:creationId xmlns:a16="http://schemas.microsoft.com/office/drawing/2014/main" id="{8FDE816B-39B3-2500-5B95-1C28363D0D4E}"/>
                </a:ext>
              </a:extLst>
            </p:cNvPr>
            <p:cNvPicPr>
              <a:picLocks noChangeAspect="1" noChangeArrowheads="1"/>
            </p:cNvPicPr>
            <p:nvPr/>
          </p:nvPicPr>
          <p:blipFill>
            <a:blip r:embed="rId6"/>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5A0E496D-75ED-BCBA-6D95-C27976BA44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2393F927-928C-ADCA-D4E0-DD5805F2116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正方形/長方形 25">
            <a:extLst>
              <a:ext uri="{FF2B5EF4-FFF2-40B4-BE49-F238E27FC236}">
                <a16:creationId xmlns:a16="http://schemas.microsoft.com/office/drawing/2014/main" id="{F322A856-7462-1636-A71A-6B7D2C3F8217}"/>
              </a:ext>
            </a:extLst>
          </p:cNvPr>
          <p:cNvSpPr/>
          <p:nvPr/>
        </p:nvSpPr>
        <p:spPr>
          <a:xfrm>
            <a:off x="9438689" y="2729130"/>
            <a:ext cx="5191711" cy="5500470"/>
          </a:xfrm>
          <a:prstGeom prst="rect">
            <a:avLst/>
          </a:prstGeom>
          <a:solidFill>
            <a:schemeClr val="accent2"/>
          </a:solidFill>
          <a:ln>
            <a:noFill/>
          </a:ln>
          <a:effectLst>
            <a:glow rad="635000">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7" name="テキスト ボックス 26">
            <a:extLst>
              <a:ext uri="{FF2B5EF4-FFF2-40B4-BE49-F238E27FC236}">
                <a16:creationId xmlns:a16="http://schemas.microsoft.com/office/drawing/2014/main" id="{43016865-37DE-C029-9E9C-12EEB204D807}"/>
              </a:ext>
            </a:extLst>
          </p:cNvPr>
          <p:cNvSpPr txBox="1"/>
          <p:nvPr/>
        </p:nvSpPr>
        <p:spPr>
          <a:xfrm>
            <a:off x="9967810" y="3387808"/>
            <a:ext cx="4322725" cy="2062103"/>
          </a:xfrm>
          <a:prstGeom prst="rect">
            <a:avLst/>
          </a:prstGeom>
          <a:noFill/>
        </p:spPr>
        <p:txBody>
          <a:bodyPr wrap="square" rtlCol="0">
            <a:spAutoFit/>
          </a:bodyPr>
          <a:lstStyle/>
          <a:p>
            <a:r>
              <a:rPr kumimoji="1" lang="en-US" altLang="ja-JP" sz="3600" b="1" dirty="0">
                <a:gradFill>
                  <a:gsLst>
                    <a:gs pos="0">
                      <a:srgbClr val="9BDCFC"/>
                    </a:gs>
                    <a:gs pos="36000">
                      <a:schemeClr val="accent1"/>
                    </a:gs>
                  </a:gsLst>
                  <a:lin ang="1800000" scaled="0"/>
                </a:gradFill>
                <a:latin typeface="Noto Sans JP" panose="020B0200000000000000" pitchFamily="34" charset="-128"/>
                <a:ea typeface="Noto Sans JP" panose="020B0200000000000000" pitchFamily="34" charset="-128"/>
              </a:rPr>
              <a:t>LLM</a:t>
            </a:r>
            <a:r>
              <a:rPr kumimoji="1" lang="en-US" altLang="ja-JP" sz="36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 </a:t>
            </a:r>
            <a:r>
              <a:rPr kumimoji="1" lang="en-US" altLang="ja-JP" sz="3600" b="1" dirty="0">
                <a:gradFill>
                  <a:gsLst>
                    <a:gs pos="47000">
                      <a:srgbClr val="FFFFFF"/>
                    </a:gs>
                    <a:gs pos="94000">
                      <a:srgbClr val="FFFF00"/>
                    </a:gs>
                  </a:gsLst>
                  <a:lin ang="1800000" scaled="0"/>
                </a:gradFill>
                <a:latin typeface="Noto Sans JP" panose="020B0200000000000000" pitchFamily="34" charset="-128"/>
                <a:ea typeface="Noto Sans JP" panose="020B0200000000000000" pitchFamily="34" charset="-128"/>
              </a:rPr>
              <a:t>Filter2</a:t>
            </a: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概要・場所・日時が</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含まれているか判定</a:t>
            </a:r>
            <a:endParaRPr kumimoji="1" lang="en-US" altLang="ja-JP" sz="2800" dirty="0">
              <a:solidFill>
                <a:srgbClr val="FFFFFF"/>
              </a:solidFill>
              <a:latin typeface="Noto Sans JP" panose="020B0200000000000000" pitchFamily="34" charset="-128"/>
              <a:ea typeface="Noto Sans JP" panose="020B0200000000000000" pitchFamily="34" charset="-128"/>
            </a:endParaRPr>
          </a:p>
        </p:txBody>
      </p:sp>
      <p:sp>
        <p:nvSpPr>
          <p:cNvPr id="30" name="テキスト ボックス 29">
            <a:extLst>
              <a:ext uri="{FF2B5EF4-FFF2-40B4-BE49-F238E27FC236}">
                <a16:creationId xmlns:a16="http://schemas.microsoft.com/office/drawing/2014/main" id="{6A702638-49E3-033F-E7C5-4130D824303D}"/>
              </a:ext>
            </a:extLst>
          </p:cNvPr>
          <p:cNvSpPr txBox="1"/>
          <p:nvPr/>
        </p:nvSpPr>
        <p:spPr>
          <a:xfrm>
            <a:off x="9430987" y="5857612"/>
            <a:ext cx="4859548" cy="1384995"/>
          </a:xfrm>
          <a:prstGeom prst="rect">
            <a:avLst/>
          </a:prstGeom>
          <a:noFill/>
        </p:spPr>
        <p:txBody>
          <a:bodyPr wrap="square" rtlCol="0">
            <a:spAutoFit/>
          </a:bodyPr>
          <a:lstStyle/>
          <a:p>
            <a:r>
              <a:rPr kumimoji="1" lang="ja-JP" altLang="en-US" sz="2800" b="1">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t>あらゆるフォーマットへ</a:t>
            </a:r>
            <a:endParaRPr kumimoji="1" lang="en-US" altLang="ja-JP" sz="2800" b="1" dirty="0">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endParaRPr>
          </a:p>
          <a:p>
            <a:r>
              <a:rPr kumimoji="1" lang="ja-JP" altLang="en-US" sz="2800" b="1">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t>対応するため、</a:t>
            </a:r>
            <a:br>
              <a:rPr kumimoji="1" lang="en-US" altLang="ja-JP" sz="2800" b="1" dirty="0">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br>
            <a:r>
              <a:rPr kumimoji="1" lang="en-US" altLang="ja-JP" sz="2800" b="1" dirty="0">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t>LLM</a:t>
            </a:r>
            <a:r>
              <a:rPr kumimoji="1" lang="ja-JP" altLang="en-US" sz="2800" b="1">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t>を用いて判定</a:t>
            </a:r>
          </a:p>
        </p:txBody>
      </p:sp>
      <p:sp>
        <p:nvSpPr>
          <p:cNvPr id="22" name="角丸四角形 21">
            <a:extLst>
              <a:ext uri="{FF2B5EF4-FFF2-40B4-BE49-F238E27FC236}">
                <a16:creationId xmlns:a16="http://schemas.microsoft.com/office/drawing/2014/main" id="{FAADF1D1-478B-A238-2791-5AB9806515E8}"/>
              </a:ext>
            </a:extLst>
          </p:cNvPr>
          <p:cNvSpPr/>
          <p:nvPr/>
        </p:nvSpPr>
        <p:spPr>
          <a:xfrm>
            <a:off x="311897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Tree>
    <p:extLst>
      <p:ext uri="{BB962C8B-B14F-4D97-AF65-F5344CB8AC3E}">
        <p14:creationId xmlns:p14="http://schemas.microsoft.com/office/powerpoint/2010/main" val="3148405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055 -2.40741E-6 C -0.00683 0.02797 -0.00227 0.05691 0.06326 0.06945 C 0.12869 0.08199 0.31196 0.07562 0.39204 0.07523 C 0.28342 0.07639 0.26465 0.62539 0.26389 0.83546 " pathEditMode="relative" rAng="0" ptsTypes="AAAA">
                                      <p:cBhvr>
                                        <p:cTn id="6" dur="3000" fill="hold"/>
                                        <p:tgtEl>
                                          <p:spTgt spid="10"/>
                                        </p:tgtEl>
                                        <p:attrNameLst>
                                          <p:attrName>ppt_x</p:attrName>
                                          <p:attrName>ppt_y</p:attrName>
                                        </p:attrNameLst>
                                      </p:cBhvr>
                                      <p:rCtr x="19444" y="41763"/>
                                    </p:animMotion>
                                  </p:childTnLst>
                                </p:cTn>
                              </p:par>
                              <p:par>
                                <p:cTn id="7" presetID="0" presetClass="path" presetSubtype="0" repeatCount="indefinite" accel="50000" decel="50000" fill="hold" grpId="0" nodeType="withEffect">
                                  <p:stCondLst>
                                    <p:cond delay="0"/>
                                  </p:stCondLst>
                                  <p:childTnLst>
                                    <p:animMotion origin="layout" path="M -4.75694E-6 4.32099E-6 C 0.00521 0.00289 -0.00162 0.01755 0.06272 0.01813 L 0.71452 0.01813 C 0.59506 0.02102 0.60634 0.45929 0.60471 0.78298 " pathEditMode="relative" rAng="0" ptsTypes="AAAA">
                                      <p:cBhvr>
                                        <p:cTn id="8" dur="5000" fill="hold"/>
                                        <p:tgtEl>
                                          <p:spTgt spid="7"/>
                                        </p:tgtEl>
                                        <p:attrNameLst>
                                          <p:attrName>ppt_x</p:attrName>
                                          <p:attrName>ppt_y</p:attrName>
                                        </p:attrNameLst>
                                      </p:cBhvr>
                                      <p:rCtr x="35720" y="39140"/>
                                    </p:animMotion>
                                  </p:childTnLst>
                                </p:cTn>
                              </p:par>
                              <p:par>
                                <p:cTn id="9" presetID="0" presetClass="path" presetSubtype="0" repeatCount="indefinite" accel="50000" decel="50000" fill="hold" grpId="0" nodeType="withEffect">
                                  <p:stCondLst>
                                    <p:cond delay="0"/>
                                  </p:stCondLst>
                                  <p:childTnLst>
                                    <p:animMotion origin="layout" path="M -0.00032 -0.00078 C 0.00912 -0.01601 -0.00911 -0.04418 0.0624 -0.04399 C 0.13347 -0.04379 0.8239 -0.04707 1.05296 -0.05093 C 1.28256 -0.0544 1.35819 0.12191 1.44499 0.12095 C 1.53191 0.12017 1.80209 0.12885 1.89855 0.12885 C 1.9949 0.12866 2.04612 -0.14044 2.15973 -0.14699 C 2.27355 -0.15375 2.31175 -0.08488 2.32759 0.01273 " pathEditMode="relative" rAng="0" ptsTypes="AAAAAAA">
                                      <p:cBhvr>
                                        <p:cTn id="10" dur="10000" fill="hold"/>
                                        <p:tgtEl>
                                          <p:spTgt spid="13"/>
                                        </p:tgtEl>
                                        <p:attrNameLst>
                                          <p:attrName>ppt_x</p:attrName>
                                          <p:attrName>ppt_y</p:attrName>
                                        </p:attrNameLst>
                                      </p:cBhvr>
                                      <p:rCtr x="116395" y="-868"/>
                                    </p:animMotion>
                                  </p:childTnLst>
                                </p:cTn>
                              </p:par>
                              <p:par>
                                <p:cTn id="11" presetID="0" presetClass="path" presetSubtype="0" repeatCount="indefinite" accel="50000" decel="50000" fill="hold" grpId="0" nodeType="withEffect">
                                  <p:stCondLst>
                                    <p:cond delay="0"/>
                                  </p:stCondLst>
                                  <p:childTnLst>
                                    <p:animMotion origin="layout" path="M 1.35417E-6 -2.03704E-6 C 0.00011 0.05845 0.02485 0.07446 0.06912 0.07446 L 0.39616 0.07446 C 0.30002 0.07581 0.2679 0.413 0.26552 0.63253 " pathEditMode="relative" rAng="0" ptsTypes="AAAA">
                                      <p:cBhvr>
                                        <p:cTn id="12" dur="3000" fill="hold"/>
                                        <p:tgtEl>
                                          <p:spTgt spid="8"/>
                                        </p:tgtEl>
                                        <p:attrNameLst>
                                          <p:attrName>ppt_x</p:attrName>
                                          <p:attrName>ppt_y</p:attrName>
                                        </p:attrNameLst>
                                      </p:cBhvr>
                                      <p:rCtr x="19803" y="31617"/>
                                    </p:animMotion>
                                  </p:childTnLst>
                                </p:cTn>
                              </p:par>
                              <p:par>
                                <p:cTn id="13" presetID="0" presetClass="path" presetSubtype="0" repeatCount="indefinite" accel="50000" decel="50000" fill="hold" grpId="0" nodeType="withEffect">
                                  <p:stCondLst>
                                    <p:cond delay="0"/>
                                  </p:stCondLst>
                                  <p:childTnLst>
                                    <p:animMotion origin="layout" path="M -0.00033 -1.11111E-6 C 0.01323 0.00617 -0.01802 0.0083 0.06705 0.01177 C 0.15201 0.01524 0.85807 0.01235 1.03689 0.01312 C 0.92491 0.01235 0.8993 0.37288 0.9018 0.58854 " pathEditMode="relative" rAng="0" ptsTypes="AAAA">
                                      <p:cBhvr>
                                        <p:cTn id="14" dur="2000" fill="hold"/>
                                        <p:tgtEl>
                                          <p:spTgt spid="12"/>
                                        </p:tgtEl>
                                        <p:attrNameLst>
                                          <p:attrName>ppt_x</p:attrName>
                                          <p:attrName>ppt_y</p:attrName>
                                        </p:attrNameLst>
                                      </p:cBhvr>
                                      <p:rCtr x="51855" y="29417"/>
                                    </p:animMotion>
                                  </p:childTnLst>
                                </p:cTn>
                              </p:par>
                              <p:par>
                                <p:cTn id="15" presetID="0" presetClass="path" presetSubtype="0" repeatCount="indefinite" accel="50000" decel="50000" fill="hold" grpId="0" nodeType="withEffect">
                                  <p:stCondLst>
                                    <p:cond delay="0"/>
                                  </p:stCondLst>
                                  <p:childTnLst>
                                    <p:animMotion origin="layout" path="M 0.00022 -0.00077 C 0.01356 -0.05845 0.03331 -0.04475 0.06282 -0.04417 L 0.7143 -0.05555 C 0.59852 -0.05459 0.60362 0.28492 0.60167 0.52006 " pathEditMode="relative" rAng="0" ptsTypes="AAAA">
                                      <p:cBhvr>
                                        <p:cTn id="16" dur="5000" fill="hold"/>
                                        <p:tgtEl>
                                          <p:spTgt spid="5"/>
                                        </p:tgtEl>
                                        <p:attrNameLst>
                                          <p:attrName>ppt_x</p:attrName>
                                          <p:attrName>ppt_y</p:attrName>
                                        </p:attrNameLst>
                                      </p:cBhvr>
                                      <p:rCtr x="35699" y="23302"/>
                                    </p:animMotion>
                                  </p:childTnLst>
                                </p:cTn>
                              </p:par>
                              <p:par>
                                <p:cTn id="17" presetID="0" presetClass="path" presetSubtype="0" repeatCount="indefinite" accel="50000" decel="50000" fill="hold" grpId="0" nodeType="withEffect">
                                  <p:stCondLst>
                                    <p:cond delay="0"/>
                                  </p:stCondLst>
                                  <p:childTnLst>
                                    <p:animMotion origin="layout" path="M 1.35417E-6 8.02469E-7 C 0.01638 0.0299 0.00076 0.06018 0.06651 0.07253 C 0.13238 0.08449 0.3469 0.07253 0.39344 0.07214 C 0.32335 0.07292 0.26606 0.29765 0.26508 0.45332 " pathEditMode="relative" rAng="0" ptsTypes="AAAA">
                                      <p:cBhvr>
                                        <p:cTn id="18" dur="3000" fill="hold"/>
                                        <p:tgtEl>
                                          <p:spTgt spid="11"/>
                                        </p:tgtEl>
                                        <p:attrNameLst>
                                          <p:attrName>ppt_x</p:attrName>
                                          <p:attrName>ppt_y</p:attrName>
                                        </p:attrNameLst>
                                      </p:cBhvr>
                                      <p:rCtr x="19672" y="22666"/>
                                    </p:animMotion>
                                  </p:childTnLst>
                                </p:cTn>
                              </p:par>
                              <p:par>
                                <p:cTn id="19" presetID="0" presetClass="path" presetSubtype="0" repeatCount="indefinite" accel="50000" decel="50000" fill="hold" grpId="0" nodeType="withEffect">
                                  <p:stCondLst>
                                    <p:cond delay="0"/>
                                  </p:stCondLst>
                                  <p:childTnLst>
                                    <p:animMotion origin="layout" path="M 1.35417E-6 -0.00058 C 0.25401 -0.0054 0.81033 -0.00656 1.05208 -0.0027 C 1.29351 0.00135 1.33843 -0.19136 1.44227 -0.18982 C 1.54622 -0.18827 1.78483 -0.19252 1.90288 -0.19348 C 2.02105 -0.19445 2.05425 -0.45255 2.15028 -0.46219 C 2.2462 -0.47184 2.27995 -0.44252 2.32867 -0.29591 " pathEditMode="relative" rAng="0" ptsTypes="AAAAAA">
                                      <p:cBhvr>
                                        <p:cTn id="20" dur="10000" fill="hold"/>
                                        <p:tgtEl>
                                          <p:spTgt spid="9"/>
                                        </p:tgtEl>
                                        <p:attrNameLst>
                                          <p:attrName>ppt_x</p:attrName>
                                          <p:attrName>ppt_y</p:attrName>
                                        </p:attrNameLst>
                                      </p:cBhvr>
                                      <p:rCtr x="116428" y="-23167"/>
                                    </p:animMotion>
                                  </p:childTnLst>
                                </p:cTn>
                              </p:par>
                              <p:par>
                                <p:cTn id="21" presetID="0" presetClass="path" presetSubtype="0" repeatCount="indefinite" accel="50000" decel="50000" fill="hold" grpId="0" nodeType="withEffect">
                                  <p:stCondLst>
                                    <p:cond delay="0"/>
                                  </p:stCondLst>
                                  <p:childTnLst>
                                    <p:animMotion origin="layout" path="M -0.00011 -0.00115 C 0.00955 -0.04417 0.00727 -0.05324 0.06239 -0.05111 C 0.11697 -0.04957 0.83659 -0.05517 1.03689 -0.05844 C 0.91319 -0.05729 0.90169 0.16069 0.90245 0.32987 " pathEditMode="relative" rAng="0" ptsTypes="AAAA">
                                      <p:cBhvr>
                                        <p:cTn id="22" dur="7000" fill="hold"/>
                                        <p:tgtEl>
                                          <p:spTgt spid="4"/>
                                        </p:tgtEl>
                                        <p:attrNameLst>
                                          <p:attrName>ppt_x</p:attrName>
                                          <p:attrName>ppt_y</p:attrName>
                                        </p:attrNameLst>
                                      </p:cBhvr>
                                      <p:rCtr x="51845" y="136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212D3-A524-0AC3-3E73-0F40D808C89C}"/>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ADB7BA78-6D0A-46C0-B184-C47967884128}"/>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F94A24C7-458F-0991-F2B1-A5CEFB795A28}"/>
              </a:ext>
            </a:extLst>
          </p:cNvPr>
          <p:cNvSpPr/>
          <p:nvPr/>
        </p:nvSpPr>
        <p:spPr>
          <a:xfrm>
            <a:off x="-4543311" y="2191217"/>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5C9D1856-5458-6487-511B-99EE77EA774A}"/>
              </a:ext>
            </a:extLst>
          </p:cNvPr>
          <p:cNvSpPr/>
          <p:nvPr/>
        </p:nvSpPr>
        <p:spPr>
          <a:xfrm>
            <a:off x="-301233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36A7A4E8-3163-9E33-FE76-2681DED3E04E}"/>
              </a:ext>
            </a:extLst>
          </p:cNvPr>
          <p:cNvSpPr/>
          <p:nvPr/>
        </p:nvSpPr>
        <p:spPr>
          <a:xfrm>
            <a:off x="-29573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91D125C9-5869-45A1-5F43-4E3FF0590740}"/>
              </a:ext>
            </a:extLst>
          </p:cNvPr>
          <p:cNvSpPr/>
          <p:nvPr/>
        </p:nvSpPr>
        <p:spPr>
          <a:xfrm>
            <a:off x="-301233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88EF67DC-E631-846D-A18B-5FA0C4DC3FB5}"/>
              </a:ext>
            </a:extLst>
          </p:cNvPr>
          <p:cNvSpPr/>
          <p:nvPr/>
        </p:nvSpPr>
        <p:spPr>
          <a:xfrm>
            <a:off x="-237721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C5F76143-CD3D-AF83-90E7-208A31D62C51}"/>
              </a:ext>
            </a:extLst>
          </p:cNvPr>
          <p:cNvSpPr/>
          <p:nvPr/>
        </p:nvSpPr>
        <p:spPr>
          <a:xfrm>
            <a:off x="-29573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A86FC81C-B693-57D3-1C11-03415A2CFE2B}"/>
              </a:ext>
            </a:extLst>
          </p:cNvPr>
          <p:cNvSpPr/>
          <p:nvPr/>
        </p:nvSpPr>
        <p:spPr>
          <a:xfrm>
            <a:off x="-318168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7F451CAB-5541-A3C0-5908-79366C5934C9}"/>
              </a:ext>
            </a:extLst>
          </p:cNvPr>
          <p:cNvSpPr/>
          <p:nvPr/>
        </p:nvSpPr>
        <p:spPr>
          <a:xfrm>
            <a:off x="-290386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1F84BD7F-A410-248F-FC1F-08BB8B929BF9}"/>
              </a:ext>
            </a:extLst>
          </p:cNvPr>
          <p:cNvSpPr/>
          <p:nvPr/>
        </p:nvSpPr>
        <p:spPr>
          <a:xfrm>
            <a:off x="-298765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5E4D4D0C-36EE-8207-03FD-E4256DCD5C46}"/>
              </a:ext>
            </a:extLst>
          </p:cNvPr>
          <p:cNvSpPr/>
          <p:nvPr/>
        </p:nvSpPr>
        <p:spPr>
          <a:xfrm>
            <a:off x="-274589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7D68D8AA-E77F-8033-A5CA-97FAFFD90EC0}"/>
              </a:ext>
            </a:extLst>
          </p:cNvPr>
          <p:cNvSpPr/>
          <p:nvPr/>
        </p:nvSpPr>
        <p:spPr>
          <a:xfrm>
            <a:off x="-301233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D179405C-3E5E-6A1E-2D12-D533F3B069CF}"/>
              </a:ext>
            </a:extLst>
          </p:cNvPr>
          <p:cNvSpPr/>
          <p:nvPr/>
        </p:nvSpPr>
        <p:spPr>
          <a:xfrm>
            <a:off x="-29573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E918C3B4-B60A-5B27-4C45-63808B91D76A}"/>
              </a:ext>
            </a:extLst>
          </p:cNvPr>
          <p:cNvSpPr/>
          <p:nvPr/>
        </p:nvSpPr>
        <p:spPr>
          <a:xfrm>
            <a:off x="-301233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27E7D9D2-448F-1D6B-4E33-EBEFA163711F}"/>
              </a:ext>
            </a:extLst>
          </p:cNvPr>
          <p:cNvSpPr/>
          <p:nvPr/>
        </p:nvSpPr>
        <p:spPr>
          <a:xfrm>
            <a:off x="-237721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CFCDC92E-7B98-1A7F-5666-96821EB15504}"/>
              </a:ext>
            </a:extLst>
          </p:cNvPr>
          <p:cNvSpPr/>
          <p:nvPr/>
        </p:nvSpPr>
        <p:spPr>
          <a:xfrm>
            <a:off x="-29573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B137A611-BA20-CD91-75A3-11A764800FE2}"/>
              </a:ext>
            </a:extLst>
          </p:cNvPr>
          <p:cNvSpPr/>
          <p:nvPr/>
        </p:nvSpPr>
        <p:spPr>
          <a:xfrm>
            <a:off x="-318168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679CFC4C-EE1F-4987-9728-B4170018F3DE}"/>
              </a:ext>
            </a:extLst>
          </p:cNvPr>
          <p:cNvSpPr/>
          <p:nvPr/>
        </p:nvSpPr>
        <p:spPr>
          <a:xfrm>
            <a:off x="-290386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56249C78-E36D-E58D-C57B-499140CB7F5E}"/>
              </a:ext>
            </a:extLst>
          </p:cNvPr>
          <p:cNvSpPr/>
          <p:nvPr/>
        </p:nvSpPr>
        <p:spPr>
          <a:xfrm>
            <a:off x="-298765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D82B9548-70C5-E326-1FF8-D713BC4E82EE}"/>
              </a:ext>
            </a:extLst>
          </p:cNvPr>
          <p:cNvSpPr/>
          <p:nvPr/>
        </p:nvSpPr>
        <p:spPr>
          <a:xfrm>
            <a:off x="-274589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EF92E415-F263-2924-A6E3-AFF0FEC1DB7D}"/>
              </a:ext>
            </a:extLst>
          </p:cNvPr>
          <p:cNvSpPr txBox="1"/>
          <p:nvPr/>
        </p:nvSpPr>
        <p:spPr>
          <a:xfrm>
            <a:off x="3005662"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574F1474-E2E7-6BD3-26F0-5CE2FA035F6E}"/>
              </a:ext>
            </a:extLst>
          </p:cNvPr>
          <p:cNvCxnSpPr/>
          <p:nvPr/>
        </p:nvCxnSpPr>
        <p:spPr>
          <a:xfrm>
            <a:off x="-82056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77FE94C6-0CE1-816E-1F15-DABC599CB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829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80F7EFF7-F503-4BFD-3625-80CD69EF53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2412948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C73C558C-1744-7F65-301D-C8BA1EE1FFD7}"/>
              </a:ext>
            </a:extLst>
          </p:cNvPr>
          <p:cNvPicPr>
            <a:picLocks noChangeAspect="1"/>
          </p:cNvPicPr>
          <p:nvPr/>
        </p:nvPicPr>
        <p:blipFill>
          <a:blip r:embed="rId5"/>
          <a:srcRect/>
          <a:stretch/>
        </p:blipFill>
        <p:spPr>
          <a:xfrm>
            <a:off x="30547901" y="3316462"/>
            <a:ext cx="1798644" cy="3022209"/>
          </a:xfrm>
          <a:prstGeom prst="rect">
            <a:avLst/>
          </a:prstGeom>
        </p:spPr>
      </p:pic>
      <p:sp>
        <p:nvSpPr>
          <p:cNvPr id="74" name="角丸四角形 73">
            <a:extLst>
              <a:ext uri="{FF2B5EF4-FFF2-40B4-BE49-F238E27FC236}">
                <a16:creationId xmlns:a16="http://schemas.microsoft.com/office/drawing/2014/main" id="{2B19AC6B-AAA5-BED5-075C-78D51A922DE8}"/>
              </a:ext>
            </a:extLst>
          </p:cNvPr>
          <p:cNvSpPr/>
          <p:nvPr/>
        </p:nvSpPr>
        <p:spPr>
          <a:xfrm>
            <a:off x="7815411"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E4A14325-FFD3-E44E-868B-AE65FE3AE036}"/>
              </a:ext>
            </a:extLst>
          </p:cNvPr>
          <p:cNvSpPr/>
          <p:nvPr/>
        </p:nvSpPr>
        <p:spPr>
          <a:xfrm>
            <a:off x="12511853"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4E884199-0006-A5A0-422F-AA7AD95A8E31}"/>
              </a:ext>
            </a:extLst>
          </p:cNvPr>
          <p:cNvSpPr/>
          <p:nvPr/>
        </p:nvSpPr>
        <p:spPr>
          <a:xfrm>
            <a:off x="-396689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7DF72767-8698-26CC-8988-AB2698893C6F}"/>
              </a:ext>
            </a:extLst>
          </p:cNvPr>
          <p:cNvGrpSpPr/>
          <p:nvPr/>
        </p:nvGrpSpPr>
        <p:grpSpPr>
          <a:xfrm>
            <a:off x="-3958794" y="2972969"/>
            <a:ext cx="2795924" cy="4030137"/>
            <a:chOff x="1091642" y="3615620"/>
            <a:chExt cx="978332" cy="1410200"/>
          </a:xfrm>
        </p:grpSpPr>
        <p:pic>
          <p:nvPicPr>
            <p:cNvPr id="16" name="Picture 14">
              <a:extLst>
                <a:ext uri="{FF2B5EF4-FFF2-40B4-BE49-F238E27FC236}">
                  <a16:creationId xmlns:a16="http://schemas.microsoft.com/office/drawing/2014/main" id="{9BB19750-5BD6-94C6-101C-AC621F01D435}"/>
                </a:ext>
              </a:extLst>
            </p:cNvPr>
            <p:cNvPicPr>
              <a:picLocks noChangeAspect="1" noChangeArrowheads="1"/>
            </p:cNvPicPr>
            <p:nvPr/>
          </p:nvPicPr>
          <p:blipFill>
            <a:blip r:embed="rId6"/>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6580D6EF-3D3B-76C5-CAD7-0A6EFD6BE1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ED5D0853-6C6D-A057-24AE-2C24C1AEE58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正方形/長方形 25">
            <a:extLst>
              <a:ext uri="{FF2B5EF4-FFF2-40B4-BE49-F238E27FC236}">
                <a16:creationId xmlns:a16="http://schemas.microsoft.com/office/drawing/2014/main" id="{A2BC17EB-1CDD-907E-91F3-A099876DCF81}"/>
              </a:ext>
            </a:extLst>
          </p:cNvPr>
          <p:cNvSpPr/>
          <p:nvPr/>
        </p:nvSpPr>
        <p:spPr>
          <a:xfrm>
            <a:off x="9438689" y="2729130"/>
            <a:ext cx="5191711" cy="5500470"/>
          </a:xfrm>
          <a:prstGeom prst="rect">
            <a:avLst/>
          </a:prstGeom>
          <a:solidFill>
            <a:schemeClr val="accent2"/>
          </a:solidFill>
          <a:ln>
            <a:noFill/>
          </a:ln>
          <a:effectLst>
            <a:glow rad="635000">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7" name="テキスト ボックス 26">
            <a:extLst>
              <a:ext uri="{FF2B5EF4-FFF2-40B4-BE49-F238E27FC236}">
                <a16:creationId xmlns:a16="http://schemas.microsoft.com/office/drawing/2014/main" id="{40E1D5DF-0EBB-AB35-E791-2FDF28CAB966}"/>
              </a:ext>
            </a:extLst>
          </p:cNvPr>
          <p:cNvSpPr txBox="1"/>
          <p:nvPr/>
        </p:nvSpPr>
        <p:spPr>
          <a:xfrm>
            <a:off x="9967810" y="3387808"/>
            <a:ext cx="4322725" cy="2062103"/>
          </a:xfrm>
          <a:prstGeom prst="rect">
            <a:avLst/>
          </a:prstGeom>
          <a:noFill/>
        </p:spPr>
        <p:txBody>
          <a:bodyPr wrap="square" rtlCol="0">
            <a:spAutoFit/>
          </a:bodyPr>
          <a:lstStyle/>
          <a:p>
            <a:r>
              <a:rPr kumimoji="1" lang="en-US" altLang="ja-JP" sz="3600" b="1" dirty="0">
                <a:gradFill>
                  <a:gsLst>
                    <a:gs pos="0">
                      <a:srgbClr val="9BDCFC"/>
                    </a:gs>
                    <a:gs pos="36000">
                      <a:schemeClr val="accent1"/>
                    </a:gs>
                  </a:gsLst>
                  <a:lin ang="1800000" scaled="0"/>
                </a:gradFill>
                <a:latin typeface="Noto Sans JP" panose="020B0200000000000000" pitchFamily="34" charset="-128"/>
                <a:ea typeface="Noto Sans JP" panose="020B0200000000000000" pitchFamily="34" charset="-128"/>
              </a:rPr>
              <a:t>LLM</a:t>
            </a:r>
            <a:r>
              <a:rPr kumimoji="1" lang="en-US" altLang="ja-JP" sz="36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 </a:t>
            </a:r>
            <a:r>
              <a:rPr kumimoji="1" lang="en-US" altLang="ja-JP" sz="3600" b="1" dirty="0">
                <a:gradFill>
                  <a:gsLst>
                    <a:gs pos="47000">
                      <a:srgbClr val="FFFFFF"/>
                    </a:gs>
                    <a:gs pos="94000">
                      <a:srgbClr val="FFFF00"/>
                    </a:gs>
                  </a:gsLst>
                  <a:lin ang="1800000" scaled="0"/>
                </a:gradFill>
                <a:latin typeface="Noto Sans JP" panose="020B0200000000000000" pitchFamily="34" charset="-128"/>
                <a:ea typeface="Noto Sans JP" panose="020B0200000000000000" pitchFamily="34" charset="-128"/>
              </a:rPr>
              <a:t>Filter2</a:t>
            </a: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概要・場所・日時が</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含まれているか判定</a:t>
            </a:r>
            <a:endParaRPr kumimoji="1" lang="en-US" altLang="ja-JP" sz="2800" dirty="0">
              <a:solidFill>
                <a:srgbClr val="FFFFFF"/>
              </a:solidFill>
              <a:latin typeface="Noto Sans JP" panose="020B0200000000000000" pitchFamily="34" charset="-128"/>
              <a:ea typeface="Noto Sans JP" panose="020B0200000000000000" pitchFamily="34" charset="-128"/>
            </a:endParaRPr>
          </a:p>
        </p:txBody>
      </p:sp>
      <p:sp>
        <p:nvSpPr>
          <p:cNvPr id="30" name="テキスト ボックス 29">
            <a:extLst>
              <a:ext uri="{FF2B5EF4-FFF2-40B4-BE49-F238E27FC236}">
                <a16:creationId xmlns:a16="http://schemas.microsoft.com/office/drawing/2014/main" id="{B95E357F-C9BB-7CBE-1E52-DE32BD9AECBD}"/>
              </a:ext>
            </a:extLst>
          </p:cNvPr>
          <p:cNvSpPr txBox="1"/>
          <p:nvPr/>
        </p:nvSpPr>
        <p:spPr>
          <a:xfrm>
            <a:off x="9430987" y="5857612"/>
            <a:ext cx="4859548" cy="1384995"/>
          </a:xfrm>
          <a:prstGeom prst="rect">
            <a:avLst/>
          </a:prstGeom>
          <a:noFill/>
        </p:spPr>
        <p:txBody>
          <a:bodyPr wrap="square" rtlCol="0">
            <a:spAutoFit/>
          </a:bodyPr>
          <a:lstStyle/>
          <a:p>
            <a:r>
              <a:rPr kumimoji="1" lang="ja-JP" altLang="en-US" sz="2800" b="1">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t>あらゆるフォーマットへ</a:t>
            </a:r>
            <a:endParaRPr kumimoji="1" lang="en-US" altLang="ja-JP" sz="2800" b="1" dirty="0">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endParaRPr>
          </a:p>
          <a:p>
            <a:r>
              <a:rPr kumimoji="1" lang="ja-JP" altLang="en-US" sz="2800" b="1">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t>対応するため、</a:t>
            </a:r>
            <a:br>
              <a:rPr kumimoji="1" lang="en-US" altLang="ja-JP" sz="2800" b="1" dirty="0">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br>
            <a:r>
              <a:rPr kumimoji="1" lang="en-US" altLang="ja-JP" sz="2800" b="1" dirty="0">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t>LLM</a:t>
            </a:r>
            <a:r>
              <a:rPr kumimoji="1" lang="ja-JP" altLang="en-US" sz="2800" b="1">
                <a:gradFill>
                  <a:gsLst>
                    <a:gs pos="57000">
                      <a:srgbClr val="9BDCFC"/>
                    </a:gs>
                    <a:gs pos="100000">
                      <a:schemeClr val="accent1"/>
                    </a:gs>
                  </a:gsLst>
                  <a:lin ang="1800000" scaled="0"/>
                </a:gradFill>
                <a:latin typeface="Noto Sans JP" panose="020B0200000000000000" pitchFamily="34" charset="-128"/>
                <a:ea typeface="Noto Sans JP" panose="020B0200000000000000" pitchFamily="34" charset="-128"/>
              </a:rPr>
              <a:t>を用いて判定</a:t>
            </a:r>
          </a:p>
        </p:txBody>
      </p:sp>
      <p:sp>
        <p:nvSpPr>
          <p:cNvPr id="22" name="角丸四角形 21">
            <a:extLst>
              <a:ext uri="{FF2B5EF4-FFF2-40B4-BE49-F238E27FC236}">
                <a16:creationId xmlns:a16="http://schemas.microsoft.com/office/drawing/2014/main" id="{BA09A09F-A43B-6FDB-F099-C32B0B4950E0}"/>
              </a:ext>
            </a:extLst>
          </p:cNvPr>
          <p:cNvSpPr/>
          <p:nvPr/>
        </p:nvSpPr>
        <p:spPr>
          <a:xfrm>
            <a:off x="311897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Tree>
    <p:extLst>
      <p:ext uri="{BB962C8B-B14F-4D97-AF65-F5344CB8AC3E}">
        <p14:creationId xmlns:p14="http://schemas.microsoft.com/office/powerpoint/2010/main" val="31816238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854A-CFB7-5E31-3A35-F0A375BD2949}"/>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8EB791C1-8548-CFFF-8243-4E9CE5F4831B}"/>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C30EE0B7-D76A-D6D9-CB7C-C9F553133D25}"/>
              </a:ext>
            </a:extLst>
          </p:cNvPr>
          <p:cNvSpPr/>
          <p:nvPr/>
        </p:nvSpPr>
        <p:spPr>
          <a:xfrm>
            <a:off x="-9401326" y="2207103"/>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A33534AD-BEA0-8CF8-ACB5-755C7459B22B}"/>
              </a:ext>
            </a:extLst>
          </p:cNvPr>
          <p:cNvSpPr/>
          <p:nvPr/>
        </p:nvSpPr>
        <p:spPr>
          <a:xfrm>
            <a:off x="-772149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BA9BC901-9355-CD98-356F-9E8B7FACAFDA}"/>
              </a:ext>
            </a:extLst>
          </p:cNvPr>
          <p:cNvSpPr/>
          <p:nvPr/>
        </p:nvSpPr>
        <p:spPr>
          <a:xfrm>
            <a:off x="-766647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75D62026-0650-BB0E-2BA1-6721CA8676B8}"/>
              </a:ext>
            </a:extLst>
          </p:cNvPr>
          <p:cNvSpPr/>
          <p:nvPr/>
        </p:nvSpPr>
        <p:spPr>
          <a:xfrm>
            <a:off x="-772149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36A42437-67EA-C598-5DC9-5B2B9D2EA95D}"/>
              </a:ext>
            </a:extLst>
          </p:cNvPr>
          <p:cNvSpPr/>
          <p:nvPr/>
        </p:nvSpPr>
        <p:spPr>
          <a:xfrm>
            <a:off x="-708637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E8799503-8A37-04D8-D3B6-912C21114AA9}"/>
              </a:ext>
            </a:extLst>
          </p:cNvPr>
          <p:cNvSpPr/>
          <p:nvPr/>
        </p:nvSpPr>
        <p:spPr>
          <a:xfrm>
            <a:off x="-766647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72637B4D-B841-194A-B8CB-C54A606C0F67}"/>
              </a:ext>
            </a:extLst>
          </p:cNvPr>
          <p:cNvSpPr/>
          <p:nvPr/>
        </p:nvSpPr>
        <p:spPr>
          <a:xfrm>
            <a:off x="-789084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BC4E676D-EF82-C9F3-B2CD-AF7609EBDD07}"/>
              </a:ext>
            </a:extLst>
          </p:cNvPr>
          <p:cNvSpPr/>
          <p:nvPr/>
        </p:nvSpPr>
        <p:spPr>
          <a:xfrm>
            <a:off x="-761302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6F3236FA-0521-A232-B7C8-7A75C5D123FF}"/>
              </a:ext>
            </a:extLst>
          </p:cNvPr>
          <p:cNvSpPr/>
          <p:nvPr/>
        </p:nvSpPr>
        <p:spPr>
          <a:xfrm>
            <a:off x="-769681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5F8C7794-0724-FEE9-E26B-E601333DB010}"/>
              </a:ext>
            </a:extLst>
          </p:cNvPr>
          <p:cNvSpPr/>
          <p:nvPr/>
        </p:nvSpPr>
        <p:spPr>
          <a:xfrm>
            <a:off x="-745505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01CB5861-4760-9F03-022C-03D23B58507E}"/>
              </a:ext>
            </a:extLst>
          </p:cNvPr>
          <p:cNvSpPr/>
          <p:nvPr/>
        </p:nvSpPr>
        <p:spPr>
          <a:xfrm>
            <a:off x="-772149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CB9F5271-0616-C15D-EE5C-C893C74C0603}"/>
              </a:ext>
            </a:extLst>
          </p:cNvPr>
          <p:cNvSpPr/>
          <p:nvPr/>
        </p:nvSpPr>
        <p:spPr>
          <a:xfrm>
            <a:off x="-766647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8AD97531-2644-5E80-8A75-D747E92704FD}"/>
              </a:ext>
            </a:extLst>
          </p:cNvPr>
          <p:cNvSpPr/>
          <p:nvPr/>
        </p:nvSpPr>
        <p:spPr>
          <a:xfrm>
            <a:off x="-772149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2DFA4E99-D938-689B-7DF4-FD37DCF9B53A}"/>
              </a:ext>
            </a:extLst>
          </p:cNvPr>
          <p:cNvSpPr/>
          <p:nvPr/>
        </p:nvSpPr>
        <p:spPr>
          <a:xfrm>
            <a:off x="-708637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B19CE183-47AE-6C8F-529C-D31A89B47BFD}"/>
              </a:ext>
            </a:extLst>
          </p:cNvPr>
          <p:cNvSpPr/>
          <p:nvPr/>
        </p:nvSpPr>
        <p:spPr>
          <a:xfrm>
            <a:off x="-766647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3FA2D1E3-4EB6-F070-3505-A91536C277CF}"/>
              </a:ext>
            </a:extLst>
          </p:cNvPr>
          <p:cNvSpPr/>
          <p:nvPr/>
        </p:nvSpPr>
        <p:spPr>
          <a:xfrm>
            <a:off x="-789084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90D01195-F0EA-B1CA-7C0E-539F634D43C8}"/>
              </a:ext>
            </a:extLst>
          </p:cNvPr>
          <p:cNvSpPr/>
          <p:nvPr/>
        </p:nvSpPr>
        <p:spPr>
          <a:xfrm>
            <a:off x="-761302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FB65B069-5F34-1BE2-9854-1A76E0876758}"/>
              </a:ext>
            </a:extLst>
          </p:cNvPr>
          <p:cNvSpPr/>
          <p:nvPr/>
        </p:nvSpPr>
        <p:spPr>
          <a:xfrm>
            <a:off x="-769681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7B9D3A1E-488F-0CDB-B026-ACFF92DD72BA}"/>
              </a:ext>
            </a:extLst>
          </p:cNvPr>
          <p:cNvSpPr/>
          <p:nvPr/>
        </p:nvSpPr>
        <p:spPr>
          <a:xfrm>
            <a:off x="-745505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8A5599D2-D211-0AE8-FBEA-F1A2C79B1E14}"/>
              </a:ext>
            </a:extLst>
          </p:cNvPr>
          <p:cNvSpPr txBox="1"/>
          <p:nvPr/>
        </p:nvSpPr>
        <p:spPr>
          <a:xfrm>
            <a:off x="-1703498"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3F954299-0F21-04FB-218D-8838D84202B2}"/>
              </a:ext>
            </a:extLst>
          </p:cNvPr>
          <p:cNvCxnSpPr/>
          <p:nvPr/>
        </p:nvCxnSpPr>
        <p:spPr>
          <a:xfrm>
            <a:off x="-552972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2CBA3F9A-67B2-4F96-BBCF-1D219F47E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913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A9D97DB9-FBB7-E8B7-CC6B-E00CA35C4B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1942032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29D9680F-1E00-4E8B-ABE1-32A8CE78F10F}"/>
              </a:ext>
            </a:extLst>
          </p:cNvPr>
          <p:cNvPicPr>
            <a:picLocks noChangeAspect="1"/>
          </p:cNvPicPr>
          <p:nvPr/>
        </p:nvPicPr>
        <p:blipFill>
          <a:blip r:embed="rId5"/>
          <a:srcRect/>
          <a:stretch/>
        </p:blipFill>
        <p:spPr>
          <a:xfrm>
            <a:off x="25838741" y="3316462"/>
            <a:ext cx="1798644" cy="3022209"/>
          </a:xfrm>
          <a:prstGeom prst="rect">
            <a:avLst/>
          </a:prstGeom>
        </p:spPr>
      </p:pic>
      <p:sp>
        <p:nvSpPr>
          <p:cNvPr id="73" name="角丸四角形 72">
            <a:extLst>
              <a:ext uri="{FF2B5EF4-FFF2-40B4-BE49-F238E27FC236}">
                <a16:creationId xmlns:a16="http://schemas.microsoft.com/office/drawing/2014/main" id="{64893C36-DB0F-6DA5-8367-75755B7300F8}"/>
              </a:ext>
            </a:extLst>
          </p:cNvPr>
          <p:cNvSpPr/>
          <p:nvPr/>
        </p:nvSpPr>
        <p:spPr>
          <a:xfrm>
            <a:off x="-159019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 name="円/楕円 3">
            <a:extLst>
              <a:ext uri="{FF2B5EF4-FFF2-40B4-BE49-F238E27FC236}">
                <a16:creationId xmlns:a16="http://schemas.microsoft.com/office/drawing/2014/main" id="{A004C4E0-1524-1BD0-63CA-C06AF0E25D65}"/>
              </a:ext>
            </a:extLst>
          </p:cNvPr>
          <p:cNvSpPr/>
          <p:nvPr/>
        </p:nvSpPr>
        <p:spPr>
          <a:xfrm>
            <a:off x="-7657437" y="675084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 name="円/楕円 4">
            <a:extLst>
              <a:ext uri="{FF2B5EF4-FFF2-40B4-BE49-F238E27FC236}">
                <a16:creationId xmlns:a16="http://schemas.microsoft.com/office/drawing/2014/main" id="{561C4765-EB94-C78C-32D2-BF05504F9A1C}"/>
              </a:ext>
            </a:extLst>
          </p:cNvPr>
          <p:cNvSpPr/>
          <p:nvPr/>
        </p:nvSpPr>
        <p:spPr>
          <a:xfrm>
            <a:off x="-7657437" y="526291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 name="円/楕円 6">
            <a:extLst>
              <a:ext uri="{FF2B5EF4-FFF2-40B4-BE49-F238E27FC236}">
                <a16:creationId xmlns:a16="http://schemas.microsoft.com/office/drawing/2014/main" id="{D194DFB9-E8EC-FEDC-5C90-A97A91680AA9}"/>
              </a:ext>
            </a:extLst>
          </p:cNvPr>
          <p:cNvSpPr/>
          <p:nvPr/>
        </p:nvSpPr>
        <p:spPr>
          <a:xfrm>
            <a:off x="-7633213" y="3206394"/>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8" name="円/楕円 7">
            <a:extLst>
              <a:ext uri="{FF2B5EF4-FFF2-40B4-BE49-F238E27FC236}">
                <a16:creationId xmlns:a16="http://schemas.microsoft.com/office/drawing/2014/main" id="{CD53B06F-DD1B-E7EE-8ABA-6D080E1EEC24}"/>
              </a:ext>
            </a:extLst>
          </p:cNvPr>
          <p:cNvSpPr/>
          <p:nvPr/>
        </p:nvSpPr>
        <p:spPr>
          <a:xfrm>
            <a:off x="-7657437" y="430969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9" name="円/楕円 8">
            <a:extLst>
              <a:ext uri="{FF2B5EF4-FFF2-40B4-BE49-F238E27FC236}">
                <a16:creationId xmlns:a16="http://schemas.microsoft.com/office/drawing/2014/main" id="{1C6146F4-23BB-C0BD-6874-B6801EA60ECA}"/>
              </a:ext>
            </a:extLst>
          </p:cNvPr>
          <p:cNvSpPr/>
          <p:nvPr/>
        </p:nvSpPr>
        <p:spPr>
          <a:xfrm>
            <a:off x="-7657437" y="627620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0" name="円/楕円 9">
            <a:extLst>
              <a:ext uri="{FF2B5EF4-FFF2-40B4-BE49-F238E27FC236}">
                <a16:creationId xmlns:a16="http://schemas.microsoft.com/office/drawing/2014/main" id="{A46F0F6F-0585-F1D6-BF2B-988262094E2D}"/>
              </a:ext>
            </a:extLst>
          </p:cNvPr>
          <p:cNvSpPr/>
          <p:nvPr/>
        </p:nvSpPr>
        <p:spPr>
          <a:xfrm>
            <a:off x="-7633212" y="2729130"/>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1" name="円/楕円 10">
            <a:extLst>
              <a:ext uri="{FF2B5EF4-FFF2-40B4-BE49-F238E27FC236}">
                <a16:creationId xmlns:a16="http://schemas.microsoft.com/office/drawing/2014/main" id="{A5B17F05-0F55-83C5-865E-D1615BF0FEBD}"/>
              </a:ext>
            </a:extLst>
          </p:cNvPr>
          <p:cNvSpPr/>
          <p:nvPr/>
        </p:nvSpPr>
        <p:spPr>
          <a:xfrm>
            <a:off x="-7657437" y="580155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2" name="円/楕円 11">
            <a:extLst>
              <a:ext uri="{FF2B5EF4-FFF2-40B4-BE49-F238E27FC236}">
                <a16:creationId xmlns:a16="http://schemas.microsoft.com/office/drawing/2014/main" id="{F44A1001-2528-EE5A-E32A-555FA0CBA4C0}"/>
              </a:ext>
            </a:extLst>
          </p:cNvPr>
          <p:cNvSpPr/>
          <p:nvPr/>
        </p:nvSpPr>
        <p:spPr>
          <a:xfrm>
            <a:off x="-7655662" y="479089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3" name="円/楕円 12">
            <a:extLst>
              <a:ext uri="{FF2B5EF4-FFF2-40B4-BE49-F238E27FC236}">
                <a16:creationId xmlns:a16="http://schemas.microsoft.com/office/drawing/2014/main" id="{F0129E3E-F9A9-3C7D-D32D-B8785EC62162}"/>
              </a:ext>
            </a:extLst>
          </p:cNvPr>
          <p:cNvSpPr/>
          <p:nvPr/>
        </p:nvSpPr>
        <p:spPr>
          <a:xfrm>
            <a:off x="-7633214" y="3683658"/>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3EE25C9D-43EC-72BF-9DA1-12DA701E0038}"/>
              </a:ext>
            </a:extLst>
          </p:cNvPr>
          <p:cNvSpPr/>
          <p:nvPr/>
        </p:nvSpPr>
        <p:spPr>
          <a:xfrm>
            <a:off x="3106251"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92887E90-0FC2-5D25-9672-933115680EEC}"/>
              </a:ext>
            </a:extLst>
          </p:cNvPr>
          <p:cNvSpPr/>
          <p:nvPr/>
        </p:nvSpPr>
        <p:spPr>
          <a:xfrm>
            <a:off x="7802693"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D896FBFE-19E2-EAD6-CCE9-0AB3809A7C43}"/>
              </a:ext>
            </a:extLst>
          </p:cNvPr>
          <p:cNvSpPr/>
          <p:nvPr/>
        </p:nvSpPr>
        <p:spPr>
          <a:xfrm>
            <a:off x="-867605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F29F3345-3851-E882-9822-DAB5F812318E}"/>
              </a:ext>
            </a:extLst>
          </p:cNvPr>
          <p:cNvGrpSpPr/>
          <p:nvPr/>
        </p:nvGrpSpPr>
        <p:grpSpPr>
          <a:xfrm>
            <a:off x="-8667954" y="2972969"/>
            <a:ext cx="2795924" cy="4030137"/>
            <a:chOff x="1091642" y="3615620"/>
            <a:chExt cx="978332" cy="1410200"/>
          </a:xfrm>
        </p:grpSpPr>
        <p:pic>
          <p:nvPicPr>
            <p:cNvPr id="16" name="Picture 14">
              <a:extLst>
                <a:ext uri="{FF2B5EF4-FFF2-40B4-BE49-F238E27FC236}">
                  <a16:creationId xmlns:a16="http://schemas.microsoft.com/office/drawing/2014/main" id="{5C846C47-947B-7615-1F8E-641257866534}"/>
                </a:ext>
              </a:extLst>
            </p:cNvPr>
            <p:cNvPicPr>
              <a:picLocks noChangeAspect="1" noChangeArrowheads="1"/>
            </p:cNvPicPr>
            <p:nvPr/>
          </p:nvPicPr>
          <p:blipFill>
            <a:blip r:embed="rId6"/>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732827EC-3AF8-02E2-AB2E-4B75497D60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9F87D08B-DBF7-D389-453B-063FC83271FE}"/>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正方形/長方形 21">
            <a:extLst>
              <a:ext uri="{FF2B5EF4-FFF2-40B4-BE49-F238E27FC236}">
                <a16:creationId xmlns:a16="http://schemas.microsoft.com/office/drawing/2014/main" id="{77FF7D00-28B0-79CD-37D0-6A43EB2F3BD9}"/>
              </a:ext>
            </a:extLst>
          </p:cNvPr>
          <p:cNvSpPr/>
          <p:nvPr/>
        </p:nvSpPr>
        <p:spPr>
          <a:xfrm>
            <a:off x="9438689" y="2729130"/>
            <a:ext cx="5191711" cy="5500470"/>
          </a:xfrm>
          <a:prstGeom prst="rect">
            <a:avLst/>
          </a:prstGeom>
          <a:solidFill>
            <a:schemeClr val="accent2"/>
          </a:solidFill>
          <a:ln>
            <a:noFill/>
          </a:ln>
          <a:effectLst>
            <a:glow rad="635000">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EA27D4FA-B580-B7F0-A67C-58159F756A43}"/>
              </a:ext>
            </a:extLst>
          </p:cNvPr>
          <p:cNvSpPr txBox="1"/>
          <p:nvPr/>
        </p:nvSpPr>
        <p:spPr>
          <a:xfrm>
            <a:off x="9967810" y="3387808"/>
            <a:ext cx="4554435" cy="2062103"/>
          </a:xfrm>
          <a:prstGeom prst="rect">
            <a:avLst/>
          </a:prstGeom>
          <a:noFill/>
        </p:spPr>
        <p:txBody>
          <a:bodyPr wrap="square" rtlCol="0">
            <a:spAutoFit/>
          </a:bodyPr>
          <a:lstStyle/>
          <a:p>
            <a:r>
              <a:rPr kumimoji="1" lang="en-US" altLang="ja-JP" sz="3600" b="1" dirty="0">
                <a:gradFill>
                  <a:gsLst>
                    <a:gs pos="0">
                      <a:srgbClr val="9BDCFC"/>
                    </a:gs>
                    <a:gs pos="33000">
                      <a:schemeClr val="accent1"/>
                    </a:gs>
                  </a:gsLst>
                  <a:lin ang="1800000" scaled="0"/>
                </a:gradFill>
                <a:latin typeface="Noto Sans JP" panose="020B0200000000000000" pitchFamily="34" charset="-128"/>
                <a:ea typeface="Noto Sans JP" panose="020B0200000000000000" pitchFamily="34" charset="-128"/>
              </a:rPr>
              <a:t>LLM</a:t>
            </a:r>
            <a:r>
              <a:rPr kumimoji="1" lang="en-US" altLang="ja-JP" sz="36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 </a:t>
            </a:r>
            <a:r>
              <a:rPr kumimoji="1" lang="en-US" altLang="ja-JP" sz="3600" b="1" dirty="0">
                <a:gradFill>
                  <a:gsLst>
                    <a:gs pos="38000">
                      <a:srgbClr val="FFFFFF"/>
                    </a:gs>
                    <a:gs pos="100000">
                      <a:srgbClr val="FF0000"/>
                    </a:gs>
                  </a:gsLst>
                  <a:lin ang="1800000" scaled="0"/>
                </a:gradFill>
                <a:latin typeface="Noto Sans JP" panose="020B0200000000000000" pitchFamily="34" charset="-128"/>
                <a:ea typeface="Noto Sans JP" panose="020B0200000000000000" pitchFamily="34" charset="-128"/>
              </a:rPr>
              <a:t>Filter3</a:t>
            </a: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座標変換が可能な</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情報を含んでいるか判定</a:t>
            </a:r>
            <a:endParaRPr kumimoji="1" lang="en-US" altLang="ja-JP" sz="2800" dirty="0">
              <a:solidFill>
                <a:srgbClr val="FFFFFF"/>
              </a:solidFill>
              <a:latin typeface="Noto Sans JP" panose="020B0200000000000000" pitchFamily="34" charset="-128"/>
              <a:ea typeface="Noto Sans JP" panose="020B0200000000000000" pitchFamily="34" charset="-128"/>
            </a:endParaRPr>
          </a:p>
        </p:txBody>
      </p:sp>
    </p:spTree>
    <p:extLst>
      <p:ext uri="{BB962C8B-B14F-4D97-AF65-F5344CB8AC3E}">
        <p14:creationId xmlns:p14="http://schemas.microsoft.com/office/powerpoint/2010/main" val="1212151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055 -2.40741E-6 C -0.00683 0.02797 -0.00227 0.05691 0.06326 0.06945 C 0.12869 0.08199 0.31283 0.07562 0.39204 0.07523 C 0.28408 0.07639 0.26552 0.62539 0.26465 0.83546 " pathEditMode="relative" rAng="0" ptsTypes="AAAA">
                                      <p:cBhvr>
                                        <p:cTn id="6" dur="3000" fill="hold"/>
                                        <p:tgtEl>
                                          <p:spTgt spid="10"/>
                                        </p:tgtEl>
                                        <p:attrNameLst>
                                          <p:attrName>ppt_x</p:attrName>
                                          <p:attrName>ppt_y</p:attrName>
                                        </p:attrNameLst>
                                      </p:cBhvr>
                                      <p:rCtr x="19444" y="41763"/>
                                    </p:animMotion>
                                  </p:childTnLst>
                                </p:cTn>
                              </p:par>
                              <p:par>
                                <p:cTn id="7" presetID="0" presetClass="path" presetSubtype="0" repeatCount="indefinite" accel="50000" decel="50000" fill="hold" grpId="0" nodeType="withEffect">
                                  <p:stCondLst>
                                    <p:cond delay="0"/>
                                  </p:stCondLst>
                                  <p:childTnLst>
                                    <p:animMotion origin="layout" path="M -4.65278E-6 4.32099E-6 C 0.00521 0.00289 -0.00162 0.01755 0.06272 0.01813 L 0.71452 0.01813 C 0.59506 0.02102 0.60634 0.45929 0.60471 0.78298 " pathEditMode="relative" rAng="0" ptsTypes="AAAA">
                                      <p:cBhvr>
                                        <p:cTn id="8" dur="5000" fill="hold"/>
                                        <p:tgtEl>
                                          <p:spTgt spid="7"/>
                                        </p:tgtEl>
                                        <p:attrNameLst>
                                          <p:attrName>ppt_x</p:attrName>
                                          <p:attrName>ppt_y</p:attrName>
                                        </p:attrNameLst>
                                      </p:cBhvr>
                                      <p:rCtr x="35731" y="39140"/>
                                    </p:animMotion>
                                  </p:childTnLst>
                                </p:cTn>
                              </p:par>
                              <p:par>
                                <p:cTn id="9" presetID="0" presetClass="path" presetSubtype="0" repeatCount="indefinite" accel="50000" decel="50000" fill="hold" grpId="0" nodeType="withEffect">
                                  <p:stCondLst>
                                    <p:cond delay="0"/>
                                  </p:stCondLst>
                                  <p:childTnLst>
                                    <p:animMotion origin="layout" path="M -0.00032 -0.00078 C 0.00912 -0.01601 -0.00911 -0.04418 0.0624 -0.04399 C 0.13347 -0.04379 0.8239 -0.04707 1.05296 -0.05093 C 1.28256 -0.0544 1.35819 0.12191 1.44499 0.12095 C 1.53191 0.12017 1.80209 0.12885 1.89855 0.12885 C 1.9949 0.12866 2.04612 -0.14044 2.15973 -0.14699 C 2.27355 -0.15375 2.31175 -0.08488 2.32759 0.01273 " pathEditMode="relative" rAng="0" ptsTypes="AAAAAAA">
                                      <p:cBhvr>
                                        <p:cTn id="10" dur="10000" fill="hold"/>
                                        <p:tgtEl>
                                          <p:spTgt spid="13"/>
                                        </p:tgtEl>
                                        <p:attrNameLst>
                                          <p:attrName>ppt_x</p:attrName>
                                          <p:attrName>ppt_y</p:attrName>
                                        </p:attrNameLst>
                                      </p:cBhvr>
                                      <p:rCtr x="116395" y="-868"/>
                                    </p:animMotion>
                                  </p:childTnLst>
                                </p:cTn>
                              </p:par>
                              <p:par>
                                <p:cTn id="11" presetID="0" presetClass="path" presetSubtype="0" repeatCount="indefinite" accel="50000" decel="50000" fill="hold" grpId="0" nodeType="withEffect">
                                  <p:stCondLst>
                                    <p:cond delay="0"/>
                                  </p:stCondLst>
                                  <p:childTnLst>
                                    <p:animMotion origin="layout" path="M 2.95139E-6 -2.03704E-6 C 0.00011 0.05845 0.02485 0.07446 0.06912 0.07446 L 0.39616 0.07446 C 0.30002 0.07581 0.26768 0.413 0.26562 0.63253 " pathEditMode="relative" rAng="0" ptsTypes="AAAA">
                                      <p:cBhvr>
                                        <p:cTn id="12" dur="3000" fill="hold"/>
                                        <p:tgtEl>
                                          <p:spTgt spid="8"/>
                                        </p:tgtEl>
                                        <p:attrNameLst>
                                          <p:attrName>ppt_x</p:attrName>
                                          <p:attrName>ppt_y</p:attrName>
                                        </p:attrNameLst>
                                      </p:cBhvr>
                                      <p:rCtr x="19813" y="31617"/>
                                    </p:animMotion>
                                  </p:childTnLst>
                                </p:cTn>
                              </p:par>
                              <p:par>
                                <p:cTn id="13" presetID="0" presetClass="path" presetSubtype="0" repeatCount="indefinite" accel="50000" decel="50000" fill="hold" grpId="0" nodeType="withEffect">
                                  <p:stCondLst>
                                    <p:cond delay="0"/>
                                  </p:stCondLst>
                                  <p:childTnLst>
                                    <p:animMotion origin="layout" path="M -0.00033 -1.11111E-6 C 0.01323 0.00617 -0.01802 0.0083 0.06705 0.01177 C 0.15201 0.01524 0.85796 0.01235 1.03689 0.01312 C 0.92491 0.01235 0.89919 0.37288 0.9018 0.58854 " pathEditMode="relative" rAng="0" ptsTypes="AAAA">
                                      <p:cBhvr>
                                        <p:cTn id="14" dur="2000" fill="hold"/>
                                        <p:tgtEl>
                                          <p:spTgt spid="12"/>
                                        </p:tgtEl>
                                        <p:attrNameLst>
                                          <p:attrName>ppt_x</p:attrName>
                                          <p:attrName>ppt_y</p:attrName>
                                        </p:attrNameLst>
                                      </p:cBhvr>
                                      <p:rCtr x="51855" y="29417"/>
                                    </p:animMotion>
                                  </p:childTnLst>
                                </p:cTn>
                              </p:par>
                              <p:par>
                                <p:cTn id="15" presetID="0" presetClass="path" presetSubtype="0" repeatCount="indefinite" accel="50000" decel="50000" fill="hold" grpId="0" nodeType="withEffect">
                                  <p:stCondLst>
                                    <p:cond delay="0"/>
                                  </p:stCondLst>
                                  <p:childTnLst>
                                    <p:animMotion origin="layout" path="M 0.00021 -0.00077 C 0.01356 -0.05845 0.03331 -0.04475 0.06282 -0.04417 L 0.7143 -0.05555 C 0.59852 -0.05459 0.60362 0.28492 0.60167 0.52006 " pathEditMode="relative" rAng="0" ptsTypes="AAAA">
                                      <p:cBhvr>
                                        <p:cTn id="16" dur="5000" fill="hold"/>
                                        <p:tgtEl>
                                          <p:spTgt spid="5"/>
                                        </p:tgtEl>
                                        <p:attrNameLst>
                                          <p:attrName>ppt_x</p:attrName>
                                          <p:attrName>ppt_y</p:attrName>
                                        </p:attrNameLst>
                                      </p:cBhvr>
                                      <p:rCtr x="35710" y="23302"/>
                                    </p:animMotion>
                                  </p:childTnLst>
                                </p:cTn>
                              </p:par>
                              <p:par>
                                <p:cTn id="17" presetID="0" presetClass="path" presetSubtype="0" repeatCount="indefinite" accel="50000" decel="50000" fill="hold" grpId="0" nodeType="withEffect">
                                  <p:stCondLst>
                                    <p:cond delay="0"/>
                                  </p:stCondLst>
                                  <p:childTnLst>
                                    <p:animMotion origin="layout" path="M 2.95139E-6 8.02469E-7 C 0.01638 0.0299 0.00076 0.06018 0.06651 0.07253 C 0.13259 0.08449 0.34798 0.07253 0.39344 0.07214 C 0.32432 0.07292 0.26682 0.29765 0.26519 0.45332 " pathEditMode="relative" rAng="0" ptsTypes="AAAA">
                                      <p:cBhvr>
                                        <p:cTn id="18" dur="3000" fill="hold"/>
                                        <p:tgtEl>
                                          <p:spTgt spid="11"/>
                                        </p:tgtEl>
                                        <p:attrNameLst>
                                          <p:attrName>ppt_x</p:attrName>
                                          <p:attrName>ppt_y</p:attrName>
                                        </p:attrNameLst>
                                      </p:cBhvr>
                                      <p:rCtr x="19672" y="22666"/>
                                    </p:animMotion>
                                  </p:childTnLst>
                                </p:cTn>
                              </p:par>
                              <p:par>
                                <p:cTn id="19" presetID="0" presetClass="path" presetSubtype="0" repeatCount="indefinite" accel="50000" decel="50000" fill="hold" grpId="0" nodeType="withEffect">
                                  <p:stCondLst>
                                    <p:cond delay="0"/>
                                  </p:stCondLst>
                                  <p:childTnLst>
                                    <p:animMotion origin="layout" path="M 2.95139E-6 -0.00058 C 0.25401 -0.0054 0.81033 -0.00656 1.05208 -0.0027 C 1.29351 0.00135 1.33843 -0.19136 1.44227 -0.18982 C 1.54622 -0.18827 1.78483 -0.19252 1.90288 -0.19348 C 2.02105 -0.19445 2.05425 -0.45255 2.15028 -0.46219 C 2.2462 -0.47184 2.27994 -0.44252 2.32866 -0.29591 " pathEditMode="relative" rAng="0" ptsTypes="AAAAAA">
                                      <p:cBhvr>
                                        <p:cTn id="20" dur="10000" fill="hold"/>
                                        <p:tgtEl>
                                          <p:spTgt spid="9"/>
                                        </p:tgtEl>
                                        <p:attrNameLst>
                                          <p:attrName>ppt_x</p:attrName>
                                          <p:attrName>ppt_y</p:attrName>
                                        </p:attrNameLst>
                                      </p:cBhvr>
                                      <p:rCtr x="116428" y="-23167"/>
                                    </p:animMotion>
                                  </p:childTnLst>
                                </p:cTn>
                              </p:par>
                              <p:par>
                                <p:cTn id="21" presetID="0" presetClass="path" presetSubtype="0" repeatCount="indefinite" accel="50000" decel="50000" fill="hold" grpId="0" nodeType="withEffect">
                                  <p:stCondLst>
                                    <p:cond delay="0"/>
                                  </p:stCondLst>
                                  <p:childTnLst>
                                    <p:animMotion origin="layout" path="M -0.00011 -0.00115 C 0.00955 -0.04417 0.00727 -0.05324 0.06239 -0.05111 C 0.11697 -0.04957 0.83659 -0.05517 1.03689 -0.05844 C 0.91319 -0.05729 0.90169 0.16069 0.90245 0.32987 " pathEditMode="relative" rAng="0" ptsTypes="AAAA">
                                      <p:cBhvr>
                                        <p:cTn id="22" dur="7000" fill="hold"/>
                                        <p:tgtEl>
                                          <p:spTgt spid="4"/>
                                        </p:tgtEl>
                                        <p:attrNameLst>
                                          <p:attrName>ppt_x</p:attrName>
                                          <p:attrName>ppt_y</p:attrName>
                                        </p:attrNameLst>
                                      </p:cBhvr>
                                      <p:rCtr x="51845" y="136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D3AD8-FFDC-3A40-C45D-A5D32D241F70}"/>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7615EDB7-5DC9-8EEE-2076-9E665BDED2C0}"/>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35E2D854-0255-4899-FE03-4058E1CE209B}"/>
              </a:ext>
            </a:extLst>
          </p:cNvPr>
          <p:cNvSpPr/>
          <p:nvPr/>
        </p:nvSpPr>
        <p:spPr>
          <a:xfrm>
            <a:off x="-9401326" y="2207103"/>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79AD2620-1240-CAFE-E450-79C3CE22AE1B}"/>
              </a:ext>
            </a:extLst>
          </p:cNvPr>
          <p:cNvSpPr/>
          <p:nvPr/>
        </p:nvSpPr>
        <p:spPr>
          <a:xfrm>
            <a:off x="-772149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10DA8CD6-FAE5-D450-3E1C-DC705E27F61A}"/>
              </a:ext>
            </a:extLst>
          </p:cNvPr>
          <p:cNvSpPr/>
          <p:nvPr/>
        </p:nvSpPr>
        <p:spPr>
          <a:xfrm>
            <a:off x="-766647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9A789431-1C9A-963C-336B-FA86EFC2B2E5}"/>
              </a:ext>
            </a:extLst>
          </p:cNvPr>
          <p:cNvSpPr/>
          <p:nvPr/>
        </p:nvSpPr>
        <p:spPr>
          <a:xfrm>
            <a:off x="-772149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912D76DD-26E1-8F34-72D7-B8EAD8CAECFF}"/>
              </a:ext>
            </a:extLst>
          </p:cNvPr>
          <p:cNvSpPr/>
          <p:nvPr/>
        </p:nvSpPr>
        <p:spPr>
          <a:xfrm>
            <a:off x="-708637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D6127993-6E4A-DA74-80F5-7491B4D3B559}"/>
              </a:ext>
            </a:extLst>
          </p:cNvPr>
          <p:cNvSpPr/>
          <p:nvPr/>
        </p:nvSpPr>
        <p:spPr>
          <a:xfrm>
            <a:off x="-766647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A7D453A9-9918-4D57-CFDB-C6F4CF5E474B}"/>
              </a:ext>
            </a:extLst>
          </p:cNvPr>
          <p:cNvSpPr/>
          <p:nvPr/>
        </p:nvSpPr>
        <p:spPr>
          <a:xfrm>
            <a:off x="-789084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665D4CAE-DF06-B552-3C62-A330282C0D1D}"/>
              </a:ext>
            </a:extLst>
          </p:cNvPr>
          <p:cNvSpPr/>
          <p:nvPr/>
        </p:nvSpPr>
        <p:spPr>
          <a:xfrm>
            <a:off x="-761302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9B756B53-31BB-7495-2E20-1A87C0ACC83D}"/>
              </a:ext>
            </a:extLst>
          </p:cNvPr>
          <p:cNvSpPr/>
          <p:nvPr/>
        </p:nvSpPr>
        <p:spPr>
          <a:xfrm>
            <a:off x="-769681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DF9D43A2-2414-9DE3-A87D-DE09E20C499C}"/>
              </a:ext>
            </a:extLst>
          </p:cNvPr>
          <p:cNvSpPr/>
          <p:nvPr/>
        </p:nvSpPr>
        <p:spPr>
          <a:xfrm>
            <a:off x="-745505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6568F0C8-286A-23E7-20CC-20B1C24A0E28}"/>
              </a:ext>
            </a:extLst>
          </p:cNvPr>
          <p:cNvSpPr/>
          <p:nvPr/>
        </p:nvSpPr>
        <p:spPr>
          <a:xfrm>
            <a:off x="-772149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0B54850B-D4BA-599A-CDEF-A31A2915BCBF}"/>
              </a:ext>
            </a:extLst>
          </p:cNvPr>
          <p:cNvSpPr/>
          <p:nvPr/>
        </p:nvSpPr>
        <p:spPr>
          <a:xfrm>
            <a:off x="-766647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F089AF22-7133-0BDB-11BC-C2C4174D09E0}"/>
              </a:ext>
            </a:extLst>
          </p:cNvPr>
          <p:cNvSpPr/>
          <p:nvPr/>
        </p:nvSpPr>
        <p:spPr>
          <a:xfrm>
            <a:off x="-772149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6BDC365E-2597-034C-D95B-8FD68AA7DAE7}"/>
              </a:ext>
            </a:extLst>
          </p:cNvPr>
          <p:cNvSpPr/>
          <p:nvPr/>
        </p:nvSpPr>
        <p:spPr>
          <a:xfrm>
            <a:off x="-708637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E91C383A-2712-DDB2-AF63-59F6716671B7}"/>
              </a:ext>
            </a:extLst>
          </p:cNvPr>
          <p:cNvSpPr/>
          <p:nvPr/>
        </p:nvSpPr>
        <p:spPr>
          <a:xfrm>
            <a:off x="-766647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6AAA2000-8BD5-0303-8E84-9650F7FA8951}"/>
              </a:ext>
            </a:extLst>
          </p:cNvPr>
          <p:cNvSpPr/>
          <p:nvPr/>
        </p:nvSpPr>
        <p:spPr>
          <a:xfrm>
            <a:off x="-789084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6CAD0589-8A41-BF0A-61FC-7134A1BAB000}"/>
              </a:ext>
            </a:extLst>
          </p:cNvPr>
          <p:cNvSpPr/>
          <p:nvPr/>
        </p:nvSpPr>
        <p:spPr>
          <a:xfrm>
            <a:off x="-761302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EB9E21A1-108B-AC5D-7D8D-05F574CFF85A}"/>
              </a:ext>
            </a:extLst>
          </p:cNvPr>
          <p:cNvSpPr/>
          <p:nvPr/>
        </p:nvSpPr>
        <p:spPr>
          <a:xfrm>
            <a:off x="-769681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C02D1467-2EBB-47B5-5E4B-7D22BEB65FF0}"/>
              </a:ext>
            </a:extLst>
          </p:cNvPr>
          <p:cNvSpPr/>
          <p:nvPr/>
        </p:nvSpPr>
        <p:spPr>
          <a:xfrm>
            <a:off x="-745505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0768D93B-C4D9-D8C6-D839-51666A1D8AE6}"/>
              </a:ext>
            </a:extLst>
          </p:cNvPr>
          <p:cNvSpPr txBox="1"/>
          <p:nvPr/>
        </p:nvSpPr>
        <p:spPr>
          <a:xfrm>
            <a:off x="-1703498"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64B5E274-3B3B-6F17-F616-947A8A03F6DC}"/>
              </a:ext>
            </a:extLst>
          </p:cNvPr>
          <p:cNvCxnSpPr/>
          <p:nvPr/>
        </p:nvCxnSpPr>
        <p:spPr>
          <a:xfrm>
            <a:off x="-552972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9224ED09-4E4A-2E3D-0A8E-E694B967D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913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237A5E79-893C-E6E2-000B-9AA4E5A294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1942032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E10FF0D7-AEDE-7976-94F7-1C210EAD2C30}"/>
              </a:ext>
            </a:extLst>
          </p:cNvPr>
          <p:cNvPicPr>
            <a:picLocks noChangeAspect="1"/>
          </p:cNvPicPr>
          <p:nvPr/>
        </p:nvPicPr>
        <p:blipFill>
          <a:blip r:embed="rId5"/>
          <a:srcRect/>
          <a:stretch/>
        </p:blipFill>
        <p:spPr>
          <a:xfrm>
            <a:off x="25838741" y="3316462"/>
            <a:ext cx="1798644" cy="3022209"/>
          </a:xfrm>
          <a:prstGeom prst="rect">
            <a:avLst/>
          </a:prstGeom>
        </p:spPr>
      </p:pic>
      <p:sp>
        <p:nvSpPr>
          <p:cNvPr id="73" name="角丸四角形 72">
            <a:extLst>
              <a:ext uri="{FF2B5EF4-FFF2-40B4-BE49-F238E27FC236}">
                <a16:creationId xmlns:a16="http://schemas.microsoft.com/office/drawing/2014/main" id="{A6684913-BC57-CBE6-B6A6-5736C4D612B7}"/>
              </a:ext>
            </a:extLst>
          </p:cNvPr>
          <p:cNvSpPr/>
          <p:nvPr/>
        </p:nvSpPr>
        <p:spPr>
          <a:xfrm>
            <a:off x="-159019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35CE573B-B444-BE2F-4BCD-C37E6B3DB27F}"/>
              </a:ext>
            </a:extLst>
          </p:cNvPr>
          <p:cNvSpPr/>
          <p:nvPr/>
        </p:nvSpPr>
        <p:spPr>
          <a:xfrm>
            <a:off x="3106251"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271E6F56-7434-0420-2D33-EF60C9AECDBC}"/>
              </a:ext>
            </a:extLst>
          </p:cNvPr>
          <p:cNvSpPr/>
          <p:nvPr/>
        </p:nvSpPr>
        <p:spPr>
          <a:xfrm>
            <a:off x="7802693"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1FAE92CF-D9EF-0BE7-468F-B3EEA12844F7}"/>
              </a:ext>
            </a:extLst>
          </p:cNvPr>
          <p:cNvSpPr/>
          <p:nvPr/>
        </p:nvSpPr>
        <p:spPr>
          <a:xfrm>
            <a:off x="-867605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E3814AA6-5A24-5ADE-633A-5C7D710EAC51}"/>
              </a:ext>
            </a:extLst>
          </p:cNvPr>
          <p:cNvGrpSpPr/>
          <p:nvPr/>
        </p:nvGrpSpPr>
        <p:grpSpPr>
          <a:xfrm>
            <a:off x="-8667954" y="2972969"/>
            <a:ext cx="2795924" cy="4030137"/>
            <a:chOff x="1091642" y="3615620"/>
            <a:chExt cx="978332" cy="1410200"/>
          </a:xfrm>
        </p:grpSpPr>
        <p:pic>
          <p:nvPicPr>
            <p:cNvPr id="16" name="Picture 14">
              <a:extLst>
                <a:ext uri="{FF2B5EF4-FFF2-40B4-BE49-F238E27FC236}">
                  <a16:creationId xmlns:a16="http://schemas.microsoft.com/office/drawing/2014/main" id="{51C865CF-AB8E-1BD0-9159-2BFDDF87EFD9}"/>
                </a:ext>
              </a:extLst>
            </p:cNvPr>
            <p:cNvPicPr>
              <a:picLocks noChangeAspect="1" noChangeArrowheads="1"/>
            </p:cNvPicPr>
            <p:nvPr/>
          </p:nvPicPr>
          <p:blipFill>
            <a:blip r:embed="rId6"/>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D55FD879-1727-402F-FD3B-F14B18B1B3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14254D0A-8F77-4D27-293C-A70D9B9A942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正方形/長方形 21">
            <a:extLst>
              <a:ext uri="{FF2B5EF4-FFF2-40B4-BE49-F238E27FC236}">
                <a16:creationId xmlns:a16="http://schemas.microsoft.com/office/drawing/2014/main" id="{32B1A6EA-AC83-C90F-D9F9-B6CB6442D35C}"/>
              </a:ext>
            </a:extLst>
          </p:cNvPr>
          <p:cNvSpPr/>
          <p:nvPr/>
        </p:nvSpPr>
        <p:spPr>
          <a:xfrm>
            <a:off x="9438689" y="2729130"/>
            <a:ext cx="5191711" cy="5500470"/>
          </a:xfrm>
          <a:prstGeom prst="rect">
            <a:avLst/>
          </a:prstGeom>
          <a:solidFill>
            <a:schemeClr val="accent2"/>
          </a:solidFill>
          <a:ln>
            <a:noFill/>
          </a:ln>
          <a:effectLst>
            <a:glow rad="635000">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5969D655-AE39-FD78-17BE-1180B1331825}"/>
              </a:ext>
            </a:extLst>
          </p:cNvPr>
          <p:cNvSpPr txBox="1"/>
          <p:nvPr/>
        </p:nvSpPr>
        <p:spPr>
          <a:xfrm>
            <a:off x="9967810" y="3387808"/>
            <a:ext cx="4554435" cy="2062103"/>
          </a:xfrm>
          <a:prstGeom prst="rect">
            <a:avLst/>
          </a:prstGeom>
          <a:noFill/>
        </p:spPr>
        <p:txBody>
          <a:bodyPr wrap="square" rtlCol="0">
            <a:spAutoFit/>
          </a:bodyPr>
          <a:lstStyle/>
          <a:p>
            <a:r>
              <a:rPr kumimoji="1" lang="en-US" altLang="ja-JP" sz="3600" b="1" dirty="0">
                <a:gradFill>
                  <a:gsLst>
                    <a:gs pos="0">
                      <a:srgbClr val="9BDCFC"/>
                    </a:gs>
                    <a:gs pos="33000">
                      <a:schemeClr val="accent1"/>
                    </a:gs>
                  </a:gsLst>
                  <a:lin ang="1800000" scaled="0"/>
                </a:gradFill>
                <a:latin typeface="Noto Sans JP" panose="020B0200000000000000" pitchFamily="34" charset="-128"/>
                <a:ea typeface="Noto Sans JP" panose="020B0200000000000000" pitchFamily="34" charset="-128"/>
              </a:rPr>
              <a:t>LLM</a:t>
            </a:r>
            <a:r>
              <a:rPr kumimoji="1" lang="en-US" altLang="ja-JP" sz="36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 </a:t>
            </a:r>
            <a:r>
              <a:rPr kumimoji="1" lang="en-US" altLang="ja-JP" sz="3600" b="1" dirty="0">
                <a:gradFill>
                  <a:gsLst>
                    <a:gs pos="38000">
                      <a:srgbClr val="FFFFFF"/>
                    </a:gs>
                    <a:gs pos="100000">
                      <a:srgbClr val="FF0000"/>
                    </a:gs>
                  </a:gsLst>
                  <a:lin ang="1800000" scaled="0"/>
                </a:gradFill>
                <a:latin typeface="Noto Sans JP" panose="020B0200000000000000" pitchFamily="34" charset="-128"/>
                <a:ea typeface="Noto Sans JP" panose="020B0200000000000000" pitchFamily="34" charset="-128"/>
              </a:rPr>
              <a:t>Filter3</a:t>
            </a: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座標変換が可能な</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情報を含んでいるか判定</a:t>
            </a:r>
            <a:endParaRPr kumimoji="1" lang="en-US" altLang="ja-JP" sz="2800" dirty="0">
              <a:solidFill>
                <a:srgbClr val="FFFFFF"/>
              </a:solidFill>
              <a:latin typeface="Noto Sans JP" panose="020B0200000000000000" pitchFamily="34" charset="-128"/>
              <a:ea typeface="Noto Sans JP" panose="020B0200000000000000" pitchFamily="34" charset="-128"/>
            </a:endParaRPr>
          </a:p>
        </p:txBody>
      </p:sp>
    </p:spTree>
    <p:extLst>
      <p:ext uri="{BB962C8B-B14F-4D97-AF65-F5344CB8AC3E}">
        <p14:creationId xmlns:p14="http://schemas.microsoft.com/office/powerpoint/2010/main" val="18425030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0FEB3-CB2B-B392-9ADF-07D0341189AE}"/>
            </a:ext>
          </a:extLst>
        </p:cNvPr>
        <p:cNvGrpSpPr/>
        <p:nvPr/>
      </p:nvGrpSpPr>
      <p:grpSpPr>
        <a:xfrm>
          <a:off x="0" y="0"/>
          <a:ext cx="0" cy="0"/>
          <a:chOff x="0" y="0"/>
          <a:chExt cx="0" cy="0"/>
        </a:xfrm>
      </p:grpSpPr>
      <p:pic>
        <p:nvPicPr>
          <p:cNvPr id="71" name="Picture 6" descr="BaaSサービスSupabaseを使ってみる | アシタカブログ">
            <a:extLst>
              <a:ext uri="{FF2B5EF4-FFF2-40B4-BE49-F238E27FC236}">
                <a16:creationId xmlns:a16="http://schemas.microsoft.com/office/drawing/2014/main" id="{09ADDF84-4FB7-2476-E2B2-16D759372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1116"/>
          <a:stretch/>
        </p:blipFill>
        <p:spPr bwMode="auto">
          <a:xfrm>
            <a:off x="1361388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sp>
        <p:nvSpPr>
          <p:cNvPr id="45" name="角丸四角形 44">
            <a:extLst>
              <a:ext uri="{FF2B5EF4-FFF2-40B4-BE49-F238E27FC236}">
                <a16:creationId xmlns:a16="http://schemas.microsoft.com/office/drawing/2014/main" id="{0A86420C-CD00-0DFC-553E-8244B93DCF4D}"/>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D01102B0-87EA-CE23-C9B1-C61AFA0F0C29}"/>
              </a:ext>
            </a:extLst>
          </p:cNvPr>
          <p:cNvSpPr/>
          <p:nvPr/>
        </p:nvSpPr>
        <p:spPr>
          <a:xfrm>
            <a:off x="-14994406" y="2191217"/>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F06D2CF2-FCBF-7112-1ED4-D5E3FD0C928A}"/>
              </a:ext>
            </a:extLst>
          </p:cNvPr>
          <p:cNvSpPr/>
          <p:nvPr/>
        </p:nvSpPr>
        <p:spPr>
          <a:xfrm>
            <a:off x="-1352793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27665BD9-34F0-3884-B41A-6A7FA28D8913}"/>
              </a:ext>
            </a:extLst>
          </p:cNvPr>
          <p:cNvSpPr/>
          <p:nvPr/>
        </p:nvSpPr>
        <p:spPr>
          <a:xfrm>
            <a:off x="-134729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5D8636EB-D6ED-D455-F85B-FEA6687DD201}"/>
              </a:ext>
            </a:extLst>
          </p:cNvPr>
          <p:cNvSpPr/>
          <p:nvPr/>
        </p:nvSpPr>
        <p:spPr>
          <a:xfrm>
            <a:off x="-1352793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2BC2EC9C-B2EF-DF77-8820-208469D09F7D}"/>
              </a:ext>
            </a:extLst>
          </p:cNvPr>
          <p:cNvSpPr/>
          <p:nvPr/>
        </p:nvSpPr>
        <p:spPr>
          <a:xfrm>
            <a:off x="-1289281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F12B670C-4E5E-CDA5-00CA-052E2ECDC818}"/>
              </a:ext>
            </a:extLst>
          </p:cNvPr>
          <p:cNvSpPr/>
          <p:nvPr/>
        </p:nvSpPr>
        <p:spPr>
          <a:xfrm>
            <a:off x="-134729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6AB4759C-E598-AFCB-EA34-E90E91229D51}"/>
              </a:ext>
            </a:extLst>
          </p:cNvPr>
          <p:cNvSpPr/>
          <p:nvPr/>
        </p:nvSpPr>
        <p:spPr>
          <a:xfrm>
            <a:off x="-1369728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0BFA843A-7ACF-C16B-0682-0674A81C0013}"/>
              </a:ext>
            </a:extLst>
          </p:cNvPr>
          <p:cNvSpPr/>
          <p:nvPr/>
        </p:nvSpPr>
        <p:spPr>
          <a:xfrm>
            <a:off x="-1341946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6352AC3A-AADD-5171-6448-D57EA53CB328}"/>
              </a:ext>
            </a:extLst>
          </p:cNvPr>
          <p:cNvSpPr/>
          <p:nvPr/>
        </p:nvSpPr>
        <p:spPr>
          <a:xfrm>
            <a:off x="-1350325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466746D9-E5F7-F74F-D40D-36CBCA28AEE1}"/>
              </a:ext>
            </a:extLst>
          </p:cNvPr>
          <p:cNvSpPr/>
          <p:nvPr/>
        </p:nvSpPr>
        <p:spPr>
          <a:xfrm>
            <a:off x="-1326149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97648A23-4BCD-DC44-C052-8D6F643C2990}"/>
              </a:ext>
            </a:extLst>
          </p:cNvPr>
          <p:cNvSpPr/>
          <p:nvPr/>
        </p:nvSpPr>
        <p:spPr>
          <a:xfrm>
            <a:off x="-1352793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34F5B563-5C68-278C-91FD-1BBC622BD4B5}"/>
              </a:ext>
            </a:extLst>
          </p:cNvPr>
          <p:cNvSpPr/>
          <p:nvPr/>
        </p:nvSpPr>
        <p:spPr>
          <a:xfrm>
            <a:off x="-134729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016B88C5-84BB-8A9E-757A-06978F35532C}"/>
              </a:ext>
            </a:extLst>
          </p:cNvPr>
          <p:cNvSpPr/>
          <p:nvPr/>
        </p:nvSpPr>
        <p:spPr>
          <a:xfrm>
            <a:off x="-1352793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FA54E915-4981-6C2A-038A-33C0786A4519}"/>
              </a:ext>
            </a:extLst>
          </p:cNvPr>
          <p:cNvSpPr/>
          <p:nvPr/>
        </p:nvSpPr>
        <p:spPr>
          <a:xfrm>
            <a:off x="-1289281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B07A3321-F051-7329-E0AC-DE6682F76CE2}"/>
              </a:ext>
            </a:extLst>
          </p:cNvPr>
          <p:cNvSpPr/>
          <p:nvPr/>
        </p:nvSpPr>
        <p:spPr>
          <a:xfrm>
            <a:off x="-134729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295320C2-514A-2CFA-3324-AF1B3464464E}"/>
              </a:ext>
            </a:extLst>
          </p:cNvPr>
          <p:cNvSpPr/>
          <p:nvPr/>
        </p:nvSpPr>
        <p:spPr>
          <a:xfrm>
            <a:off x="-1369728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8D46BC3E-8FCA-CEED-588A-9B6B3FA4A65A}"/>
              </a:ext>
            </a:extLst>
          </p:cNvPr>
          <p:cNvSpPr/>
          <p:nvPr/>
        </p:nvSpPr>
        <p:spPr>
          <a:xfrm>
            <a:off x="-1341946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BF41AB49-1820-BFDA-8B28-9BB652A8F545}"/>
              </a:ext>
            </a:extLst>
          </p:cNvPr>
          <p:cNvSpPr/>
          <p:nvPr/>
        </p:nvSpPr>
        <p:spPr>
          <a:xfrm>
            <a:off x="-1350325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3E177F5D-6A8B-F046-B82C-D9E06122BA49}"/>
              </a:ext>
            </a:extLst>
          </p:cNvPr>
          <p:cNvSpPr/>
          <p:nvPr/>
        </p:nvSpPr>
        <p:spPr>
          <a:xfrm>
            <a:off x="-1326149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50312339-87B6-BF2F-E0C3-0BCECB456A0D}"/>
              </a:ext>
            </a:extLst>
          </p:cNvPr>
          <p:cNvSpPr txBox="1"/>
          <p:nvPr/>
        </p:nvSpPr>
        <p:spPr>
          <a:xfrm>
            <a:off x="-7509938"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C207EF63-9B44-130B-22FC-CA8FBE9A214D}"/>
              </a:ext>
            </a:extLst>
          </p:cNvPr>
          <p:cNvCxnSpPr/>
          <p:nvPr/>
        </p:nvCxnSpPr>
        <p:spPr>
          <a:xfrm>
            <a:off x="-1133616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1916E485-CF39-A1BA-F1A1-E3964E929F45}"/>
              </a:ext>
            </a:extLst>
          </p:cNvPr>
          <p:cNvPicPr>
            <a:picLocks noChangeAspect="1"/>
          </p:cNvPicPr>
          <p:nvPr/>
        </p:nvPicPr>
        <p:blipFill>
          <a:blip r:embed="rId4"/>
          <a:srcRect/>
          <a:stretch/>
        </p:blipFill>
        <p:spPr>
          <a:xfrm>
            <a:off x="20032301" y="3316462"/>
            <a:ext cx="1798644" cy="3022209"/>
          </a:xfrm>
          <a:prstGeom prst="rect">
            <a:avLst/>
          </a:prstGeom>
        </p:spPr>
      </p:pic>
      <p:sp>
        <p:nvSpPr>
          <p:cNvPr id="73" name="角丸四角形 72">
            <a:extLst>
              <a:ext uri="{FF2B5EF4-FFF2-40B4-BE49-F238E27FC236}">
                <a16:creationId xmlns:a16="http://schemas.microsoft.com/office/drawing/2014/main" id="{70E83D34-968F-4072-D541-583F2102441C}"/>
              </a:ext>
            </a:extLst>
          </p:cNvPr>
          <p:cNvSpPr/>
          <p:nvPr/>
        </p:nvSpPr>
        <p:spPr>
          <a:xfrm>
            <a:off x="-739663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 name="円/楕円 3">
            <a:extLst>
              <a:ext uri="{FF2B5EF4-FFF2-40B4-BE49-F238E27FC236}">
                <a16:creationId xmlns:a16="http://schemas.microsoft.com/office/drawing/2014/main" id="{CAF6CFA1-A7E8-0A74-403A-8E2D81D69344}"/>
              </a:ext>
            </a:extLst>
          </p:cNvPr>
          <p:cNvSpPr/>
          <p:nvPr/>
        </p:nvSpPr>
        <p:spPr>
          <a:xfrm>
            <a:off x="-13463877" y="675084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 name="円/楕円 4">
            <a:extLst>
              <a:ext uri="{FF2B5EF4-FFF2-40B4-BE49-F238E27FC236}">
                <a16:creationId xmlns:a16="http://schemas.microsoft.com/office/drawing/2014/main" id="{17A33E91-D4E6-CB86-3A78-1C257AFBA999}"/>
              </a:ext>
            </a:extLst>
          </p:cNvPr>
          <p:cNvSpPr/>
          <p:nvPr/>
        </p:nvSpPr>
        <p:spPr>
          <a:xfrm>
            <a:off x="-13463877" y="526291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 name="円/楕円 6">
            <a:extLst>
              <a:ext uri="{FF2B5EF4-FFF2-40B4-BE49-F238E27FC236}">
                <a16:creationId xmlns:a16="http://schemas.microsoft.com/office/drawing/2014/main" id="{8CCB3E64-DA62-131B-1A01-50A7D45E9374}"/>
              </a:ext>
            </a:extLst>
          </p:cNvPr>
          <p:cNvSpPr/>
          <p:nvPr/>
        </p:nvSpPr>
        <p:spPr>
          <a:xfrm>
            <a:off x="-13439653" y="3206394"/>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8" name="円/楕円 7">
            <a:extLst>
              <a:ext uri="{FF2B5EF4-FFF2-40B4-BE49-F238E27FC236}">
                <a16:creationId xmlns:a16="http://schemas.microsoft.com/office/drawing/2014/main" id="{A518286D-7B53-17C6-25F5-A7B0A37BD4BB}"/>
              </a:ext>
            </a:extLst>
          </p:cNvPr>
          <p:cNvSpPr/>
          <p:nvPr/>
        </p:nvSpPr>
        <p:spPr>
          <a:xfrm>
            <a:off x="-13463877" y="430969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9" name="円/楕円 8">
            <a:extLst>
              <a:ext uri="{FF2B5EF4-FFF2-40B4-BE49-F238E27FC236}">
                <a16:creationId xmlns:a16="http://schemas.microsoft.com/office/drawing/2014/main" id="{1D335653-1B44-0925-C225-4A40B29AA541}"/>
              </a:ext>
            </a:extLst>
          </p:cNvPr>
          <p:cNvSpPr/>
          <p:nvPr/>
        </p:nvSpPr>
        <p:spPr>
          <a:xfrm>
            <a:off x="-13463877" y="627620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0" name="円/楕円 9">
            <a:extLst>
              <a:ext uri="{FF2B5EF4-FFF2-40B4-BE49-F238E27FC236}">
                <a16:creationId xmlns:a16="http://schemas.microsoft.com/office/drawing/2014/main" id="{1AFEBD8E-0BEB-2F2C-88CB-A749C870595C}"/>
              </a:ext>
            </a:extLst>
          </p:cNvPr>
          <p:cNvSpPr/>
          <p:nvPr/>
        </p:nvSpPr>
        <p:spPr>
          <a:xfrm>
            <a:off x="-13439652" y="2729130"/>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1" name="円/楕円 10">
            <a:extLst>
              <a:ext uri="{FF2B5EF4-FFF2-40B4-BE49-F238E27FC236}">
                <a16:creationId xmlns:a16="http://schemas.microsoft.com/office/drawing/2014/main" id="{7557C016-49F2-91F3-6F5E-42CF3005331B}"/>
              </a:ext>
            </a:extLst>
          </p:cNvPr>
          <p:cNvSpPr/>
          <p:nvPr/>
        </p:nvSpPr>
        <p:spPr>
          <a:xfrm>
            <a:off x="-13463877" y="580155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2" name="円/楕円 11">
            <a:extLst>
              <a:ext uri="{FF2B5EF4-FFF2-40B4-BE49-F238E27FC236}">
                <a16:creationId xmlns:a16="http://schemas.microsoft.com/office/drawing/2014/main" id="{82CEF9FB-F7C8-708B-C5E0-1CF3A62D95E5}"/>
              </a:ext>
            </a:extLst>
          </p:cNvPr>
          <p:cNvSpPr/>
          <p:nvPr/>
        </p:nvSpPr>
        <p:spPr>
          <a:xfrm>
            <a:off x="-13462102" y="479089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3" name="円/楕円 12">
            <a:extLst>
              <a:ext uri="{FF2B5EF4-FFF2-40B4-BE49-F238E27FC236}">
                <a16:creationId xmlns:a16="http://schemas.microsoft.com/office/drawing/2014/main" id="{AFFA530D-4633-2ED4-21E3-8F4689F51CBC}"/>
              </a:ext>
            </a:extLst>
          </p:cNvPr>
          <p:cNvSpPr/>
          <p:nvPr/>
        </p:nvSpPr>
        <p:spPr>
          <a:xfrm>
            <a:off x="-13439654" y="3683658"/>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225726F0-4E0C-A8EA-59FF-DC2AE8BAA8BB}"/>
              </a:ext>
            </a:extLst>
          </p:cNvPr>
          <p:cNvSpPr/>
          <p:nvPr/>
        </p:nvSpPr>
        <p:spPr>
          <a:xfrm>
            <a:off x="-2700189"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8B3339B5-3D58-DB48-5A0D-B5F374656EEA}"/>
              </a:ext>
            </a:extLst>
          </p:cNvPr>
          <p:cNvSpPr/>
          <p:nvPr/>
        </p:nvSpPr>
        <p:spPr>
          <a:xfrm>
            <a:off x="1996253"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A75CB066-6A26-0E28-1105-CB84D10B9CD6}"/>
              </a:ext>
            </a:extLst>
          </p:cNvPr>
          <p:cNvSpPr/>
          <p:nvPr/>
        </p:nvSpPr>
        <p:spPr>
          <a:xfrm>
            <a:off x="-1448249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CB17E2E8-269E-D291-D224-4B97C0F97A8F}"/>
              </a:ext>
            </a:extLst>
          </p:cNvPr>
          <p:cNvGrpSpPr/>
          <p:nvPr/>
        </p:nvGrpSpPr>
        <p:grpSpPr>
          <a:xfrm>
            <a:off x="-14474394" y="2972969"/>
            <a:ext cx="2795924" cy="4030137"/>
            <a:chOff x="1091642" y="3615620"/>
            <a:chExt cx="978332" cy="1410200"/>
          </a:xfrm>
        </p:grpSpPr>
        <p:pic>
          <p:nvPicPr>
            <p:cNvPr id="16" name="Picture 14">
              <a:extLst>
                <a:ext uri="{FF2B5EF4-FFF2-40B4-BE49-F238E27FC236}">
                  <a16:creationId xmlns:a16="http://schemas.microsoft.com/office/drawing/2014/main" id="{F1EF86F0-0D18-5B80-4BD0-1C6C7CFDE26F}"/>
                </a:ext>
              </a:extLst>
            </p:cNvPr>
            <p:cNvPicPr>
              <a:picLocks noChangeAspect="1" noChangeArrowheads="1"/>
            </p:cNvPicPr>
            <p:nvPr/>
          </p:nvPicPr>
          <p:blipFill>
            <a:blip r:embed="rId5"/>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1C636347-7D01-6088-E1B7-68352DDDFE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DFB87410-0DC6-5297-E0B7-8ACDD807405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正方形/長方形 21">
            <a:extLst>
              <a:ext uri="{FF2B5EF4-FFF2-40B4-BE49-F238E27FC236}">
                <a16:creationId xmlns:a16="http://schemas.microsoft.com/office/drawing/2014/main" id="{FF804EF9-4DD1-525A-20A2-0BEFFC9F6C64}"/>
              </a:ext>
            </a:extLst>
          </p:cNvPr>
          <p:cNvSpPr/>
          <p:nvPr/>
        </p:nvSpPr>
        <p:spPr>
          <a:xfrm>
            <a:off x="9438689" y="3387808"/>
            <a:ext cx="2715261" cy="4003592"/>
          </a:xfrm>
          <a:prstGeom prst="rect">
            <a:avLst/>
          </a:prstGeom>
          <a:solidFill>
            <a:schemeClr val="accent2"/>
          </a:solidFill>
          <a:ln>
            <a:noFill/>
          </a:ln>
          <a:effectLst>
            <a:glow rad="635000">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6" name="正方形/長方形 25">
            <a:extLst>
              <a:ext uri="{FF2B5EF4-FFF2-40B4-BE49-F238E27FC236}">
                <a16:creationId xmlns:a16="http://schemas.microsoft.com/office/drawing/2014/main" id="{15046ECE-281F-FF8F-AAC6-1AE047454FE4}"/>
              </a:ext>
            </a:extLst>
          </p:cNvPr>
          <p:cNvSpPr/>
          <p:nvPr/>
        </p:nvSpPr>
        <p:spPr>
          <a:xfrm>
            <a:off x="10882726" y="2749960"/>
            <a:ext cx="5191711" cy="5500470"/>
          </a:xfrm>
          <a:prstGeom prst="rect">
            <a:avLst/>
          </a:prstGeom>
          <a:solidFill>
            <a:schemeClr val="tx1"/>
          </a:solidFill>
          <a:ln>
            <a:noFill/>
          </a:ln>
          <a:effectLst>
            <a:glow>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AB1F4B7F-69E5-ABC4-F13D-D8825793AA9B}"/>
              </a:ext>
            </a:extLst>
          </p:cNvPr>
          <p:cNvSpPr txBox="1"/>
          <p:nvPr/>
        </p:nvSpPr>
        <p:spPr>
          <a:xfrm>
            <a:off x="9967810" y="3387808"/>
            <a:ext cx="4322725" cy="2800767"/>
          </a:xfrm>
          <a:prstGeom prst="rect">
            <a:avLst/>
          </a:prstGeom>
          <a:noFill/>
        </p:spPr>
        <p:txBody>
          <a:bodyPr wrap="square" rtlCol="0">
            <a:spAutoFit/>
          </a:bodyPr>
          <a:lstStyle/>
          <a:p>
            <a:r>
              <a:rPr kumimoji="1" lang="en-US" altLang="ja-JP" sz="36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Geo Cording</a:t>
            </a:r>
          </a:p>
          <a:p>
            <a:r>
              <a:rPr kumimoji="1" lang="en-US" altLang="ja-JP" sz="2000" dirty="0">
                <a:solidFill>
                  <a:srgbClr val="FFFFFF"/>
                </a:solidFill>
                <a:latin typeface="Noto Sans JP" panose="020B0200000000000000" pitchFamily="34" charset="-128"/>
                <a:ea typeface="Noto Sans JP" panose="020B0200000000000000" pitchFamily="34" charset="-128"/>
              </a:rPr>
              <a:t>By Google Map API</a:t>
            </a: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自然言語で記述された</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場所情報を</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緯度・経度へ変換</a:t>
            </a:r>
          </a:p>
        </p:txBody>
      </p:sp>
      <p:pic>
        <p:nvPicPr>
          <p:cNvPr id="70" name="Picture 20" descr="インドアマップ – 概要 – Google マップ">
            <a:extLst>
              <a:ext uri="{FF2B5EF4-FFF2-40B4-BE49-F238E27FC236}">
                <a16:creationId xmlns:a16="http://schemas.microsoft.com/office/drawing/2014/main" id="{70AE29B8-98F8-F100-FCD2-F485C623A7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269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023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055 -2.40741E-6 C -0.00683 0.02797 -0.00227 0.05691 0.06326 0.06945 C 0.12869 0.08199 0.31283 0.07562 0.39204 0.07523 C 0.28408 0.07639 0.26552 0.62539 0.26465 0.83546 " pathEditMode="relative" rAng="0" ptsTypes="AAAA">
                                      <p:cBhvr>
                                        <p:cTn id="6" dur="3000" fill="hold"/>
                                        <p:tgtEl>
                                          <p:spTgt spid="10"/>
                                        </p:tgtEl>
                                        <p:attrNameLst>
                                          <p:attrName>ppt_x</p:attrName>
                                          <p:attrName>ppt_y</p:attrName>
                                        </p:attrNameLst>
                                      </p:cBhvr>
                                      <p:rCtr x="19444" y="41763"/>
                                    </p:animMotion>
                                  </p:childTnLst>
                                </p:cTn>
                              </p:par>
                              <p:par>
                                <p:cTn id="7" presetID="0" presetClass="path" presetSubtype="0" repeatCount="indefinite" accel="50000" decel="50000" fill="hold" grpId="0" nodeType="withEffect">
                                  <p:stCondLst>
                                    <p:cond delay="0"/>
                                  </p:stCondLst>
                                  <p:childTnLst>
                                    <p:animMotion origin="layout" path="M -4.75694E-6 4.32099E-6 C 0.00521 0.00289 -0.00162 0.01755 0.06272 0.01813 L 0.71452 0.01813 C 0.59527 0.02102 0.60656 0.45929 0.60504 0.78298 " pathEditMode="relative" rAng="0" ptsTypes="AAAA">
                                      <p:cBhvr>
                                        <p:cTn id="8" dur="5000" fill="hold"/>
                                        <p:tgtEl>
                                          <p:spTgt spid="7"/>
                                        </p:tgtEl>
                                        <p:attrNameLst>
                                          <p:attrName>ppt_x</p:attrName>
                                          <p:attrName>ppt_y</p:attrName>
                                        </p:attrNameLst>
                                      </p:cBhvr>
                                      <p:rCtr x="35731" y="39140"/>
                                    </p:animMotion>
                                  </p:childTnLst>
                                </p:cTn>
                              </p:par>
                              <p:par>
                                <p:cTn id="9" presetID="0" presetClass="path" presetSubtype="0" repeatCount="indefinite" accel="50000" decel="50000" fill="hold" grpId="0" nodeType="withEffect">
                                  <p:stCondLst>
                                    <p:cond delay="0"/>
                                  </p:stCondLst>
                                  <p:childTnLst>
                                    <p:animMotion origin="layout" path="M -0.00032 -0.00078 C 0.00912 -0.01601 -0.00911 -0.04418 0.0624 -0.04399 C 0.13347 -0.04379 0.8239 -0.04707 1.05296 -0.05093 C 1.28256 -0.0544 1.35819 0.12191 1.44499 0.12095 C 1.53191 0.12017 1.80209 0.12885 1.89855 0.12885 C 1.9949 0.12866 2.04612 -0.14044 2.15973 -0.14699 C 2.27355 -0.15375 2.31175 -0.08488 2.32759 0.01273 " pathEditMode="relative" rAng="0" ptsTypes="AAAAAAA">
                                      <p:cBhvr>
                                        <p:cTn id="10" dur="10000" fill="hold"/>
                                        <p:tgtEl>
                                          <p:spTgt spid="13"/>
                                        </p:tgtEl>
                                        <p:attrNameLst>
                                          <p:attrName>ppt_x</p:attrName>
                                          <p:attrName>ppt_y</p:attrName>
                                        </p:attrNameLst>
                                      </p:cBhvr>
                                      <p:rCtr x="116395" y="-868"/>
                                    </p:animMotion>
                                  </p:childTnLst>
                                </p:cTn>
                              </p:par>
                              <p:par>
                                <p:cTn id="11" presetID="0" presetClass="path" presetSubtype="0" repeatCount="indefinite" accel="50000" decel="50000" fill="hold" grpId="0" nodeType="withEffect">
                                  <p:stCondLst>
                                    <p:cond delay="0"/>
                                  </p:stCondLst>
                                  <p:childTnLst>
                                    <p:animMotion origin="layout" path="M 1.35417E-6 -2.03704E-6 C 0.00011 0.05845 0.02485 0.07446 0.06912 0.07446 L 0.39616 0.07446 C 0.30002 0.07581 0.26769 0.413 0.26562 0.63253 " pathEditMode="relative" rAng="0" ptsTypes="AAAA">
                                      <p:cBhvr>
                                        <p:cTn id="12" dur="3000" fill="hold"/>
                                        <p:tgtEl>
                                          <p:spTgt spid="8"/>
                                        </p:tgtEl>
                                        <p:attrNameLst>
                                          <p:attrName>ppt_x</p:attrName>
                                          <p:attrName>ppt_y</p:attrName>
                                        </p:attrNameLst>
                                      </p:cBhvr>
                                      <p:rCtr x="19813" y="31617"/>
                                    </p:animMotion>
                                  </p:childTnLst>
                                </p:cTn>
                              </p:par>
                              <p:par>
                                <p:cTn id="13" presetID="0" presetClass="path" presetSubtype="0" repeatCount="indefinite" accel="50000" decel="50000" fill="hold" grpId="0" nodeType="withEffect">
                                  <p:stCondLst>
                                    <p:cond delay="0"/>
                                  </p:stCondLst>
                                  <p:childTnLst>
                                    <p:animMotion origin="layout" path="M -0.00033 -1.11111E-6 C 0.01323 0.00617 -0.01802 0.0083 0.06705 0.01177 C 0.15201 0.01524 0.85807 0.01235 1.03689 0.01312 C 0.92491 0.01235 0.8993 0.37288 0.90191 0.58854 " pathEditMode="relative" rAng="0" ptsTypes="AAAA">
                                      <p:cBhvr>
                                        <p:cTn id="14" dur="2000" fill="hold"/>
                                        <p:tgtEl>
                                          <p:spTgt spid="12"/>
                                        </p:tgtEl>
                                        <p:attrNameLst>
                                          <p:attrName>ppt_x</p:attrName>
                                          <p:attrName>ppt_y</p:attrName>
                                        </p:attrNameLst>
                                      </p:cBhvr>
                                      <p:rCtr x="51866" y="29417"/>
                                    </p:animMotion>
                                  </p:childTnLst>
                                </p:cTn>
                              </p:par>
                              <p:par>
                                <p:cTn id="15" presetID="0" presetClass="path" presetSubtype="0" repeatCount="indefinite" accel="50000" decel="50000" fill="hold" grpId="0" nodeType="withEffect">
                                  <p:stCondLst>
                                    <p:cond delay="0"/>
                                  </p:stCondLst>
                                  <p:childTnLst>
                                    <p:animMotion origin="layout" path="M 0.00022 -0.00077 C 0.01356 -0.05845 0.03331 -0.04475 0.06282 -0.04417 L 0.7143 -0.05555 C 0.59874 -0.05459 0.60373 0.28492 0.60189 0.52006 " pathEditMode="relative" rAng="0" ptsTypes="AAAA">
                                      <p:cBhvr>
                                        <p:cTn id="16" dur="5000" fill="hold"/>
                                        <p:tgtEl>
                                          <p:spTgt spid="5"/>
                                        </p:tgtEl>
                                        <p:attrNameLst>
                                          <p:attrName>ppt_x</p:attrName>
                                          <p:attrName>ppt_y</p:attrName>
                                        </p:attrNameLst>
                                      </p:cBhvr>
                                      <p:rCtr x="35710" y="23302"/>
                                    </p:animMotion>
                                  </p:childTnLst>
                                </p:cTn>
                              </p:par>
                              <p:par>
                                <p:cTn id="17" presetID="0" presetClass="path" presetSubtype="0" repeatCount="indefinite" accel="50000" decel="50000" fill="hold" grpId="0" nodeType="withEffect">
                                  <p:stCondLst>
                                    <p:cond delay="0"/>
                                  </p:stCondLst>
                                  <p:childTnLst>
                                    <p:animMotion origin="layout" path="M 1.35417E-6 8.02469E-7 C 0.01638 0.0299 0.00076 0.06018 0.06651 0.07253 C 0.13259 0.08449 0.34798 0.07253 0.39344 0.07214 C 0.32433 0.07292 0.26682 0.29765 0.26519 0.45332 " pathEditMode="relative" rAng="0" ptsTypes="AAAA">
                                      <p:cBhvr>
                                        <p:cTn id="18" dur="3000" fill="hold"/>
                                        <p:tgtEl>
                                          <p:spTgt spid="11"/>
                                        </p:tgtEl>
                                        <p:attrNameLst>
                                          <p:attrName>ppt_x</p:attrName>
                                          <p:attrName>ppt_y</p:attrName>
                                        </p:attrNameLst>
                                      </p:cBhvr>
                                      <p:rCtr x="19672" y="22666"/>
                                    </p:animMotion>
                                  </p:childTnLst>
                                </p:cTn>
                              </p:par>
                              <p:par>
                                <p:cTn id="19" presetID="0" presetClass="path" presetSubtype="0" repeatCount="indefinite" accel="50000" decel="50000" fill="hold" grpId="0" nodeType="withEffect">
                                  <p:stCondLst>
                                    <p:cond delay="0"/>
                                  </p:stCondLst>
                                  <p:childTnLst>
                                    <p:animMotion origin="layout" path="M 1.35417E-6 -0.00058 C 0.25401 -0.0054 0.81044 -0.00656 1.05197 -0.0027 C 1.29351 0.00135 1.33843 -0.19136 1.44227 -0.18982 C 1.54622 -0.18827 1.78483 -0.19252 1.90288 -0.19348 C 2.02105 -0.19445 2.05425 -0.45255 2.15028 -0.46219 C 2.2462 -0.47184 2.27995 -0.44252 2.32867 -0.29591 " pathEditMode="relative" rAng="0" ptsTypes="AAAAAA">
                                      <p:cBhvr>
                                        <p:cTn id="20" dur="10000" fill="hold"/>
                                        <p:tgtEl>
                                          <p:spTgt spid="9"/>
                                        </p:tgtEl>
                                        <p:attrNameLst>
                                          <p:attrName>ppt_x</p:attrName>
                                          <p:attrName>ppt_y</p:attrName>
                                        </p:attrNameLst>
                                      </p:cBhvr>
                                      <p:rCtr x="116428" y="-23167"/>
                                    </p:animMotion>
                                  </p:childTnLst>
                                </p:cTn>
                              </p:par>
                              <p:par>
                                <p:cTn id="21" presetID="0" presetClass="path" presetSubtype="0" repeatCount="indefinite" accel="50000" decel="50000" fill="hold" grpId="0" nodeType="withEffect">
                                  <p:stCondLst>
                                    <p:cond delay="0"/>
                                  </p:stCondLst>
                                  <p:childTnLst>
                                    <p:animMotion origin="layout" path="M -0.00011 -0.00115 C 0.00955 -0.04417 0.00727 -0.05324 0.06239 -0.05111 C 0.11697 -0.04957 0.8368 -0.05517 1.03689 -0.05844 C 0.91319 -0.05729 0.9018 0.16069 0.90256 0.32987 " pathEditMode="relative" rAng="0" ptsTypes="AAAA">
                                      <p:cBhvr>
                                        <p:cTn id="22" dur="7000" fill="hold"/>
                                        <p:tgtEl>
                                          <p:spTgt spid="4"/>
                                        </p:tgtEl>
                                        <p:attrNameLst>
                                          <p:attrName>ppt_x</p:attrName>
                                          <p:attrName>ppt_y</p:attrName>
                                        </p:attrNameLst>
                                      </p:cBhvr>
                                      <p:rCtr x="51855" y="136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大谷翔平が巨大な壁画に。日本人が激減した「リトル・トーキョー」に活気は戻るのか - TRiP EDiTOR">
            <a:extLst>
              <a:ext uri="{FF2B5EF4-FFF2-40B4-BE49-F238E27FC236}">
                <a16:creationId xmlns:a16="http://schemas.microsoft.com/office/drawing/2014/main" id="{F550397B-A690-2FEE-E8E8-F7AAE0928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2" b="5002"/>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33FB640E-7F5A-ABB7-7FA2-4F5150530FDB}"/>
              </a:ext>
            </a:extLst>
          </p:cNvPr>
          <p:cNvSpPr txBox="1"/>
          <p:nvPr/>
        </p:nvSpPr>
        <p:spPr>
          <a:xfrm>
            <a:off x="511175" y="7068919"/>
            <a:ext cx="10936007" cy="646331"/>
          </a:xfrm>
          <a:prstGeom prst="rect">
            <a:avLst/>
          </a:prstGeom>
          <a:noFill/>
          <a:effectLst>
            <a:outerShdw blurRad="63500" sx="86429" sy="86429" algn="ctr" rotWithShape="0">
              <a:prstClr val="black">
                <a:alpha val="51000"/>
              </a:prstClr>
            </a:outerShdw>
          </a:effectLst>
        </p:spPr>
        <p:txBody>
          <a:bodyPr wrap="none" rtlCol="0">
            <a:spAutoFit/>
          </a:bodyPr>
          <a:lstStyle/>
          <a:p>
            <a:r>
              <a:rPr lang="ja-JP" altLang="en-US">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引用：角谷剛</a:t>
            </a:r>
            <a:r>
              <a:rPr lang="en-US"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 “</a:t>
            </a:r>
            <a:r>
              <a:rPr lang="ja-JP" altLang="en-US">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大谷翔平が巨大な壁画に。日本人が激減した「リトル・トーキョー」に活気は戻るのか</a:t>
            </a:r>
            <a:r>
              <a:rPr lang="en-US"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a:t>
            </a:r>
          </a:p>
          <a:p>
            <a:r>
              <a:rPr lang="en-US"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 https://tripeditor.com/477513, 2024/11/9</a:t>
            </a:r>
            <a:endParaRPr lang="ja-JP" altLang="en-US">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endParaRPr>
          </a:p>
        </p:txBody>
      </p:sp>
    </p:spTree>
    <p:extLst>
      <p:ext uri="{BB962C8B-B14F-4D97-AF65-F5344CB8AC3E}">
        <p14:creationId xmlns:p14="http://schemas.microsoft.com/office/powerpoint/2010/main" val="2290150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40FE6-FFDD-4056-0B2D-EE05CB3E100C}"/>
            </a:ext>
          </a:extLst>
        </p:cNvPr>
        <p:cNvGrpSpPr/>
        <p:nvPr/>
      </p:nvGrpSpPr>
      <p:grpSpPr>
        <a:xfrm>
          <a:off x="0" y="0"/>
          <a:ext cx="0" cy="0"/>
          <a:chOff x="0" y="0"/>
          <a:chExt cx="0" cy="0"/>
        </a:xfrm>
      </p:grpSpPr>
      <p:pic>
        <p:nvPicPr>
          <p:cNvPr id="71" name="Picture 6" descr="BaaSサービスSupabaseを使ってみる | アシタカブログ">
            <a:extLst>
              <a:ext uri="{FF2B5EF4-FFF2-40B4-BE49-F238E27FC236}">
                <a16:creationId xmlns:a16="http://schemas.microsoft.com/office/drawing/2014/main" id="{B227AAC3-134A-37D8-EC3E-B29CFE763E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1116"/>
          <a:stretch/>
        </p:blipFill>
        <p:spPr bwMode="auto">
          <a:xfrm>
            <a:off x="1361388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sp>
        <p:nvSpPr>
          <p:cNvPr id="45" name="角丸四角形 44">
            <a:extLst>
              <a:ext uri="{FF2B5EF4-FFF2-40B4-BE49-F238E27FC236}">
                <a16:creationId xmlns:a16="http://schemas.microsoft.com/office/drawing/2014/main" id="{955D26D1-CD78-6C7D-70D2-EEC9D44A6571}"/>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C6FC3597-0DA3-0982-7B09-211CB0CAB736}"/>
              </a:ext>
            </a:extLst>
          </p:cNvPr>
          <p:cNvSpPr/>
          <p:nvPr/>
        </p:nvSpPr>
        <p:spPr>
          <a:xfrm>
            <a:off x="-14994406" y="2191217"/>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3D7D25F6-D5D9-9239-9D82-BCB52C37E4E5}"/>
              </a:ext>
            </a:extLst>
          </p:cNvPr>
          <p:cNvSpPr/>
          <p:nvPr/>
        </p:nvSpPr>
        <p:spPr>
          <a:xfrm>
            <a:off x="-1352793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11E55F4E-AB61-DC4B-52D1-94B65A5E4907}"/>
              </a:ext>
            </a:extLst>
          </p:cNvPr>
          <p:cNvSpPr/>
          <p:nvPr/>
        </p:nvSpPr>
        <p:spPr>
          <a:xfrm>
            <a:off x="-134729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2CFB049C-36E0-0133-978B-66F10A14E42F}"/>
              </a:ext>
            </a:extLst>
          </p:cNvPr>
          <p:cNvSpPr/>
          <p:nvPr/>
        </p:nvSpPr>
        <p:spPr>
          <a:xfrm>
            <a:off x="-1352793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2457819B-786E-55BD-F9A2-AA9559A9EFE4}"/>
              </a:ext>
            </a:extLst>
          </p:cNvPr>
          <p:cNvSpPr/>
          <p:nvPr/>
        </p:nvSpPr>
        <p:spPr>
          <a:xfrm>
            <a:off x="-1289281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B522065F-E3E2-A3EF-DE9C-0C38DD17B453}"/>
              </a:ext>
            </a:extLst>
          </p:cNvPr>
          <p:cNvSpPr/>
          <p:nvPr/>
        </p:nvSpPr>
        <p:spPr>
          <a:xfrm>
            <a:off x="-134729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A7DCC4DD-6507-47B6-0B35-CC231D540285}"/>
              </a:ext>
            </a:extLst>
          </p:cNvPr>
          <p:cNvSpPr/>
          <p:nvPr/>
        </p:nvSpPr>
        <p:spPr>
          <a:xfrm>
            <a:off x="-1369728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905C69B4-BCD6-2FA7-1ED7-C21DF811CA4A}"/>
              </a:ext>
            </a:extLst>
          </p:cNvPr>
          <p:cNvSpPr/>
          <p:nvPr/>
        </p:nvSpPr>
        <p:spPr>
          <a:xfrm>
            <a:off x="-1341946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6CA14533-764C-55B3-F264-6A70F245C884}"/>
              </a:ext>
            </a:extLst>
          </p:cNvPr>
          <p:cNvSpPr/>
          <p:nvPr/>
        </p:nvSpPr>
        <p:spPr>
          <a:xfrm>
            <a:off x="-1350325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22109203-E703-A1BE-1FC2-9AC275C5684B}"/>
              </a:ext>
            </a:extLst>
          </p:cNvPr>
          <p:cNvSpPr/>
          <p:nvPr/>
        </p:nvSpPr>
        <p:spPr>
          <a:xfrm>
            <a:off x="-1326149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9F30F7F1-F83C-1C6F-C7F8-E60B1D66FEC8}"/>
              </a:ext>
            </a:extLst>
          </p:cNvPr>
          <p:cNvSpPr/>
          <p:nvPr/>
        </p:nvSpPr>
        <p:spPr>
          <a:xfrm>
            <a:off x="-1352793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D1BD27F3-827B-7404-2FAB-12AB38E6B102}"/>
              </a:ext>
            </a:extLst>
          </p:cNvPr>
          <p:cNvSpPr/>
          <p:nvPr/>
        </p:nvSpPr>
        <p:spPr>
          <a:xfrm>
            <a:off x="-134729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7B54515D-110E-A61C-0DA6-6B69C118CDAE}"/>
              </a:ext>
            </a:extLst>
          </p:cNvPr>
          <p:cNvSpPr/>
          <p:nvPr/>
        </p:nvSpPr>
        <p:spPr>
          <a:xfrm>
            <a:off x="-1352793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BB5F1AEE-0013-0711-0278-B828FEB2F765}"/>
              </a:ext>
            </a:extLst>
          </p:cNvPr>
          <p:cNvSpPr/>
          <p:nvPr/>
        </p:nvSpPr>
        <p:spPr>
          <a:xfrm>
            <a:off x="-1289281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C69BE5E8-62A0-3715-0EC9-48655E7DF6AF}"/>
              </a:ext>
            </a:extLst>
          </p:cNvPr>
          <p:cNvSpPr/>
          <p:nvPr/>
        </p:nvSpPr>
        <p:spPr>
          <a:xfrm>
            <a:off x="-1347291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715609F6-FB5B-BED8-ACA5-A31C313B627A}"/>
              </a:ext>
            </a:extLst>
          </p:cNvPr>
          <p:cNvSpPr/>
          <p:nvPr/>
        </p:nvSpPr>
        <p:spPr>
          <a:xfrm>
            <a:off x="-1369728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884FF493-EB25-5545-21A5-804BD690429B}"/>
              </a:ext>
            </a:extLst>
          </p:cNvPr>
          <p:cNvSpPr/>
          <p:nvPr/>
        </p:nvSpPr>
        <p:spPr>
          <a:xfrm>
            <a:off x="-1341946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8DC6E8EC-B097-DA04-EF1C-F1FFCEA1CF44}"/>
              </a:ext>
            </a:extLst>
          </p:cNvPr>
          <p:cNvSpPr/>
          <p:nvPr/>
        </p:nvSpPr>
        <p:spPr>
          <a:xfrm>
            <a:off x="-1350325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78339272-48FC-B3E9-2410-0CBE2A4C7CCB}"/>
              </a:ext>
            </a:extLst>
          </p:cNvPr>
          <p:cNvSpPr/>
          <p:nvPr/>
        </p:nvSpPr>
        <p:spPr>
          <a:xfrm>
            <a:off x="-1326149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83411B96-4972-A765-9719-AC7A025DE697}"/>
              </a:ext>
            </a:extLst>
          </p:cNvPr>
          <p:cNvSpPr txBox="1"/>
          <p:nvPr/>
        </p:nvSpPr>
        <p:spPr>
          <a:xfrm>
            <a:off x="-7509938"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794BA66C-4288-4BF7-450D-29897889DA52}"/>
              </a:ext>
            </a:extLst>
          </p:cNvPr>
          <p:cNvCxnSpPr/>
          <p:nvPr/>
        </p:nvCxnSpPr>
        <p:spPr>
          <a:xfrm>
            <a:off x="-1133616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2" name="図 71">
            <a:extLst>
              <a:ext uri="{FF2B5EF4-FFF2-40B4-BE49-F238E27FC236}">
                <a16:creationId xmlns:a16="http://schemas.microsoft.com/office/drawing/2014/main" id="{5CC587DE-0479-6B90-8DF2-9CDAAA3A77BC}"/>
              </a:ext>
            </a:extLst>
          </p:cNvPr>
          <p:cNvPicPr>
            <a:picLocks noChangeAspect="1"/>
          </p:cNvPicPr>
          <p:nvPr/>
        </p:nvPicPr>
        <p:blipFill>
          <a:blip r:embed="rId4"/>
          <a:srcRect/>
          <a:stretch/>
        </p:blipFill>
        <p:spPr>
          <a:xfrm>
            <a:off x="20032301" y="3316462"/>
            <a:ext cx="1798644" cy="3022209"/>
          </a:xfrm>
          <a:prstGeom prst="rect">
            <a:avLst/>
          </a:prstGeom>
        </p:spPr>
      </p:pic>
      <p:sp>
        <p:nvSpPr>
          <p:cNvPr id="73" name="角丸四角形 72">
            <a:extLst>
              <a:ext uri="{FF2B5EF4-FFF2-40B4-BE49-F238E27FC236}">
                <a16:creationId xmlns:a16="http://schemas.microsoft.com/office/drawing/2014/main" id="{1ADF83A9-4AFA-BFCE-C7D3-B7C3AEEF780B}"/>
              </a:ext>
            </a:extLst>
          </p:cNvPr>
          <p:cNvSpPr/>
          <p:nvPr/>
        </p:nvSpPr>
        <p:spPr>
          <a:xfrm>
            <a:off x="-739663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03A5A1FE-E1D4-31FC-9EE5-D1C9265A6430}"/>
              </a:ext>
            </a:extLst>
          </p:cNvPr>
          <p:cNvSpPr/>
          <p:nvPr/>
        </p:nvSpPr>
        <p:spPr>
          <a:xfrm>
            <a:off x="-2700189"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BC3AA106-18FF-77FA-DE63-1E9CAEFE2EBD}"/>
              </a:ext>
            </a:extLst>
          </p:cNvPr>
          <p:cNvSpPr/>
          <p:nvPr/>
        </p:nvSpPr>
        <p:spPr>
          <a:xfrm>
            <a:off x="1996253"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355298B7-A42E-7049-E85D-9D1CC7E75F1A}"/>
              </a:ext>
            </a:extLst>
          </p:cNvPr>
          <p:cNvSpPr/>
          <p:nvPr/>
        </p:nvSpPr>
        <p:spPr>
          <a:xfrm>
            <a:off x="-1448249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9578F834-541B-9777-E652-429C6F8646F8}"/>
              </a:ext>
            </a:extLst>
          </p:cNvPr>
          <p:cNvGrpSpPr/>
          <p:nvPr/>
        </p:nvGrpSpPr>
        <p:grpSpPr>
          <a:xfrm>
            <a:off x="-14474394" y="2972969"/>
            <a:ext cx="2795924" cy="4030137"/>
            <a:chOff x="1091642" y="3615620"/>
            <a:chExt cx="978332" cy="1410200"/>
          </a:xfrm>
        </p:grpSpPr>
        <p:pic>
          <p:nvPicPr>
            <p:cNvPr id="16" name="Picture 14">
              <a:extLst>
                <a:ext uri="{FF2B5EF4-FFF2-40B4-BE49-F238E27FC236}">
                  <a16:creationId xmlns:a16="http://schemas.microsoft.com/office/drawing/2014/main" id="{423229FC-0D56-B2F6-4700-E88D2E3CF055}"/>
                </a:ext>
              </a:extLst>
            </p:cNvPr>
            <p:cNvPicPr>
              <a:picLocks noChangeAspect="1" noChangeArrowheads="1"/>
            </p:cNvPicPr>
            <p:nvPr/>
          </p:nvPicPr>
          <p:blipFill>
            <a:blip r:embed="rId5"/>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3C14361A-7F34-6921-CDEC-2710FC0A41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4F1A34C4-AA46-CECB-E5EB-E0CCD3045DB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正方形/長方形 21">
            <a:extLst>
              <a:ext uri="{FF2B5EF4-FFF2-40B4-BE49-F238E27FC236}">
                <a16:creationId xmlns:a16="http://schemas.microsoft.com/office/drawing/2014/main" id="{1DF986E4-7192-4682-B7C9-53960F442566}"/>
              </a:ext>
            </a:extLst>
          </p:cNvPr>
          <p:cNvSpPr/>
          <p:nvPr/>
        </p:nvSpPr>
        <p:spPr>
          <a:xfrm>
            <a:off x="9438689" y="3387808"/>
            <a:ext cx="2715261" cy="4003592"/>
          </a:xfrm>
          <a:prstGeom prst="rect">
            <a:avLst/>
          </a:prstGeom>
          <a:solidFill>
            <a:schemeClr val="accent2"/>
          </a:solidFill>
          <a:ln>
            <a:noFill/>
          </a:ln>
          <a:effectLst>
            <a:glow rad="635000">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6" name="正方形/長方形 25">
            <a:extLst>
              <a:ext uri="{FF2B5EF4-FFF2-40B4-BE49-F238E27FC236}">
                <a16:creationId xmlns:a16="http://schemas.microsoft.com/office/drawing/2014/main" id="{3CEACF84-5A35-DFAE-1E3B-4529B157C168}"/>
              </a:ext>
            </a:extLst>
          </p:cNvPr>
          <p:cNvSpPr/>
          <p:nvPr/>
        </p:nvSpPr>
        <p:spPr>
          <a:xfrm>
            <a:off x="10882726" y="2749960"/>
            <a:ext cx="5191711" cy="5500470"/>
          </a:xfrm>
          <a:prstGeom prst="rect">
            <a:avLst/>
          </a:prstGeom>
          <a:solidFill>
            <a:schemeClr val="tx1"/>
          </a:solidFill>
          <a:ln>
            <a:noFill/>
          </a:ln>
          <a:effectLst>
            <a:glow>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49D234D4-CB54-FD6D-2FCF-ED4A9EAAD543}"/>
              </a:ext>
            </a:extLst>
          </p:cNvPr>
          <p:cNvSpPr txBox="1"/>
          <p:nvPr/>
        </p:nvSpPr>
        <p:spPr>
          <a:xfrm>
            <a:off x="9967810" y="3387808"/>
            <a:ext cx="4322725" cy="2800767"/>
          </a:xfrm>
          <a:prstGeom prst="rect">
            <a:avLst/>
          </a:prstGeom>
          <a:noFill/>
        </p:spPr>
        <p:txBody>
          <a:bodyPr wrap="square" rtlCol="0">
            <a:spAutoFit/>
          </a:bodyPr>
          <a:lstStyle/>
          <a:p>
            <a:r>
              <a:rPr kumimoji="1" lang="en-US" altLang="ja-JP" sz="36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Geo Cording</a:t>
            </a:r>
          </a:p>
          <a:p>
            <a:r>
              <a:rPr kumimoji="1" lang="en-US" altLang="ja-JP" sz="2000" dirty="0">
                <a:solidFill>
                  <a:srgbClr val="FFFFFF"/>
                </a:solidFill>
                <a:latin typeface="Noto Sans JP" panose="020B0200000000000000" pitchFamily="34" charset="-128"/>
                <a:ea typeface="Noto Sans JP" panose="020B0200000000000000" pitchFamily="34" charset="-128"/>
              </a:rPr>
              <a:t>By Google Map API</a:t>
            </a: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自然言語で記述された</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場所情報を</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緯度・経度へ変換</a:t>
            </a:r>
          </a:p>
        </p:txBody>
      </p:sp>
      <p:pic>
        <p:nvPicPr>
          <p:cNvPr id="70" name="Picture 20" descr="インドアマップ – 概要 – Google マップ">
            <a:extLst>
              <a:ext uri="{FF2B5EF4-FFF2-40B4-BE49-F238E27FC236}">
                <a16:creationId xmlns:a16="http://schemas.microsoft.com/office/drawing/2014/main" id="{7483CB4D-7B36-B15E-8559-BC54703A71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269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26856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8EC2-9C71-5CE9-C38D-19D0D3924C52}"/>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B97E6F40-8AC0-AE24-AAB2-074BA2D62EC7}"/>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23CA1F76-B99D-300C-CCBA-EDD77E7C7806}"/>
              </a:ext>
            </a:extLst>
          </p:cNvPr>
          <p:cNvSpPr/>
          <p:nvPr/>
        </p:nvSpPr>
        <p:spPr>
          <a:xfrm>
            <a:off x="-21882886" y="2207103"/>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0436A149-4A18-A6FD-1D01-311036771540}"/>
              </a:ext>
            </a:extLst>
          </p:cNvPr>
          <p:cNvSpPr/>
          <p:nvPr/>
        </p:nvSpPr>
        <p:spPr>
          <a:xfrm>
            <a:off x="-2020305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70F9494C-7FCC-4C95-A14B-01C885CCD1BA}"/>
              </a:ext>
            </a:extLst>
          </p:cNvPr>
          <p:cNvSpPr/>
          <p:nvPr/>
        </p:nvSpPr>
        <p:spPr>
          <a:xfrm>
            <a:off x="-2014803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0539BFF8-1D30-A316-D22A-9A90DE05D181}"/>
              </a:ext>
            </a:extLst>
          </p:cNvPr>
          <p:cNvSpPr/>
          <p:nvPr/>
        </p:nvSpPr>
        <p:spPr>
          <a:xfrm>
            <a:off x="-2020305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82B79474-75E1-C52A-95F7-0AC7A0C0F3EF}"/>
              </a:ext>
            </a:extLst>
          </p:cNvPr>
          <p:cNvSpPr/>
          <p:nvPr/>
        </p:nvSpPr>
        <p:spPr>
          <a:xfrm>
            <a:off x="-1956793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7A34C4F9-FE4D-AC9C-4535-35284723971F}"/>
              </a:ext>
            </a:extLst>
          </p:cNvPr>
          <p:cNvSpPr/>
          <p:nvPr/>
        </p:nvSpPr>
        <p:spPr>
          <a:xfrm>
            <a:off x="-2014803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28A973AE-0B5E-B0F2-698B-1DE99C388F59}"/>
              </a:ext>
            </a:extLst>
          </p:cNvPr>
          <p:cNvSpPr/>
          <p:nvPr/>
        </p:nvSpPr>
        <p:spPr>
          <a:xfrm>
            <a:off x="-2037240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AAA91AAC-32BE-7CF0-97E1-7166A44FCD24}"/>
              </a:ext>
            </a:extLst>
          </p:cNvPr>
          <p:cNvSpPr/>
          <p:nvPr/>
        </p:nvSpPr>
        <p:spPr>
          <a:xfrm>
            <a:off x="-2009458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34F52271-1162-072D-65F4-77353783B1B6}"/>
              </a:ext>
            </a:extLst>
          </p:cNvPr>
          <p:cNvSpPr/>
          <p:nvPr/>
        </p:nvSpPr>
        <p:spPr>
          <a:xfrm>
            <a:off x="-2017837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F6C7E94E-595A-519D-DE2A-5021D6B4D3D9}"/>
              </a:ext>
            </a:extLst>
          </p:cNvPr>
          <p:cNvSpPr/>
          <p:nvPr/>
        </p:nvSpPr>
        <p:spPr>
          <a:xfrm>
            <a:off x="-1993661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AD0DF6E7-1227-AC01-995F-387597D35D26}"/>
              </a:ext>
            </a:extLst>
          </p:cNvPr>
          <p:cNvSpPr/>
          <p:nvPr/>
        </p:nvSpPr>
        <p:spPr>
          <a:xfrm>
            <a:off x="-2020305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7191FFA0-4963-4F2A-E753-AEEDBEE67AA7}"/>
              </a:ext>
            </a:extLst>
          </p:cNvPr>
          <p:cNvSpPr/>
          <p:nvPr/>
        </p:nvSpPr>
        <p:spPr>
          <a:xfrm>
            <a:off x="-2014803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8843B804-0C38-FF61-C0F6-79358B7698A8}"/>
              </a:ext>
            </a:extLst>
          </p:cNvPr>
          <p:cNvSpPr/>
          <p:nvPr/>
        </p:nvSpPr>
        <p:spPr>
          <a:xfrm>
            <a:off x="-2020305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70FD25AD-4DFD-E0D6-5D19-D235D9F9BCFC}"/>
              </a:ext>
            </a:extLst>
          </p:cNvPr>
          <p:cNvSpPr/>
          <p:nvPr/>
        </p:nvSpPr>
        <p:spPr>
          <a:xfrm>
            <a:off x="-1956793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E6ECEC5F-FAC6-F5D1-05B5-FC690D5C1B66}"/>
              </a:ext>
            </a:extLst>
          </p:cNvPr>
          <p:cNvSpPr/>
          <p:nvPr/>
        </p:nvSpPr>
        <p:spPr>
          <a:xfrm>
            <a:off x="-2014803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60214721-C007-90B8-E7C5-EE5501856D40}"/>
              </a:ext>
            </a:extLst>
          </p:cNvPr>
          <p:cNvSpPr/>
          <p:nvPr/>
        </p:nvSpPr>
        <p:spPr>
          <a:xfrm>
            <a:off x="-2037240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C2993534-DBA7-1929-BE74-DF0CE255393D}"/>
              </a:ext>
            </a:extLst>
          </p:cNvPr>
          <p:cNvSpPr/>
          <p:nvPr/>
        </p:nvSpPr>
        <p:spPr>
          <a:xfrm>
            <a:off x="-2009458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034F3139-BF23-8727-9FC4-D957ED932B8C}"/>
              </a:ext>
            </a:extLst>
          </p:cNvPr>
          <p:cNvSpPr/>
          <p:nvPr/>
        </p:nvSpPr>
        <p:spPr>
          <a:xfrm>
            <a:off x="-2017837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A2FAFFEE-E011-C768-A8B3-7FEF94DE45F9}"/>
              </a:ext>
            </a:extLst>
          </p:cNvPr>
          <p:cNvSpPr/>
          <p:nvPr/>
        </p:nvSpPr>
        <p:spPr>
          <a:xfrm>
            <a:off x="-1993661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03443D84-9DE3-DC99-3C80-9C9780EE5DC7}"/>
              </a:ext>
            </a:extLst>
          </p:cNvPr>
          <p:cNvSpPr txBox="1"/>
          <p:nvPr/>
        </p:nvSpPr>
        <p:spPr>
          <a:xfrm>
            <a:off x="-14185058"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D6D4A02B-B5CF-129A-FA70-7FA6C824CC59}"/>
              </a:ext>
            </a:extLst>
          </p:cNvPr>
          <p:cNvCxnSpPr/>
          <p:nvPr/>
        </p:nvCxnSpPr>
        <p:spPr>
          <a:xfrm>
            <a:off x="-1801128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83D9DEA5-7937-EBF9-DCC3-EA9D0901A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E39D698B-7791-7C67-86B1-FFE8C9852E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693876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sp>
        <p:nvSpPr>
          <p:cNvPr id="73" name="角丸四角形 72">
            <a:extLst>
              <a:ext uri="{FF2B5EF4-FFF2-40B4-BE49-F238E27FC236}">
                <a16:creationId xmlns:a16="http://schemas.microsoft.com/office/drawing/2014/main" id="{E55EE40B-2D59-8EA3-BADF-E7FDDFB964B7}"/>
              </a:ext>
            </a:extLst>
          </p:cNvPr>
          <p:cNvSpPr/>
          <p:nvPr/>
        </p:nvSpPr>
        <p:spPr>
          <a:xfrm>
            <a:off x="-1407175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 name="円/楕円 3">
            <a:extLst>
              <a:ext uri="{FF2B5EF4-FFF2-40B4-BE49-F238E27FC236}">
                <a16:creationId xmlns:a16="http://schemas.microsoft.com/office/drawing/2014/main" id="{8939136A-D365-FBE0-90D9-F1254C859720}"/>
              </a:ext>
            </a:extLst>
          </p:cNvPr>
          <p:cNvSpPr/>
          <p:nvPr/>
        </p:nvSpPr>
        <p:spPr>
          <a:xfrm>
            <a:off x="-20138997" y="675084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 name="円/楕円 4">
            <a:extLst>
              <a:ext uri="{FF2B5EF4-FFF2-40B4-BE49-F238E27FC236}">
                <a16:creationId xmlns:a16="http://schemas.microsoft.com/office/drawing/2014/main" id="{0AE2D57F-7893-EAF9-29C3-07617FFB9627}"/>
              </a:ext>
            </a:extLst>
          </p:cNvPr>
          <p:cNvSpPr/>
          <p:nvPr/>
        </p:nvSpPr>
        <p:spPr>
          <a:xfrm>
            <a:off x="-20138997" y="526291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 name="円/楕円 6">
            <a:extLst>
              <a:ext uri="{FF2B5EF4-FFF2-40B4-BE49-F238E27FC236}">
                <a16:creationId xmlns:a16="http://schemas.microsoft.com/office/drawing/2014/main" id="{0D5569E7-6256-3838-9FDF-B9B9B999B7EB}"/>
              </a:ext>
            </a:extLst>
          </p:cNvPr>
          <p:cNvSpPr/>
          <p:nvPr/>
        </p:nvSpPr>
        <p:spPr>
          <a:xfrm>
            <a:off x="-20114773" y="3206394"/>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8" name="円/楕円 7">
            <a:extLst>
              <a:ext uri="{FF2B5EF4-FFF2-40B4-BE49-F238E27FC236}">
                <a16:creationId xmlns:a16="http://schemas.microsoft.com/office/drawing/2014/main" id="{79121CE3-B027-CB7D-D624-D47CEA270837}"/>
              </a:ext>
            </a:extLst>
          </p:cNvPr>
          <p:cNvSpPr/>
          <p:nvPr/>
        </p:nvSpPr>
        <p:spPr>
          <a:xfrm>
            <a:off x="-20138997" y="430969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9" name="円/楕円 8">
            <a:extLst>
              <a:ext uri="{FF2B5EF4-FFF2-40B4-BE49-F238E27FC236}">
                <a16:creationId xmlns:a16="http://schemas.microsoft.com/office/drawing/2014/main" id="{167D5F26-96B9-F9BA-C0DA-E4D4F5B55A57}"/>
              </a:ext>
            </a:extLst>
          </p:cNvPr>
          <p:cNvSpPr/>
          <p:nvPr/>
        </p:nvSpPr>
        <p:spPr>
          <a:xfrm>
            <a:off x="-20138997" y="627620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0" name="円/楕円 9">
            <a:extLst>
              <a:ext uri="{FF2B5EF4-FFF2-40B4-BE49-F238E27FC236}">
                <a16:creationId xmlns:a16="http://schemas.microsoft.com/office/drawing/2014/main" id="{6C61BAB2-52B6-7D7C-C217-19C1DF48C890}"/>
              </a:ext>
            </a:extLst>
          </p:cNvPr>
          <p:cNvSpPr/>
          <p:nvPr/>
        </p:nvSpPr>
        <p:spPr>
          <a:xfrm>
            <a:off x="-20114772" y="2729130"/>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1" name="円/楕円 10">
            <a:extLst>
              <a:ext uri="{FF2B5EF4-FFF2-40B4-BE49-F238E27FC236}">
                <a16:creationId xmlns:a16="http://schemas.microsoft.com/office/drawing/2014/main" id="{403FF455-0227-B638-9BA4-43FAFD33322D}"/>
              </a:ext>
            </a:extLst>
          </p:cNvPr>
          <p:cNvSpPr/>
          <p:nvPr/>
        </p:nvSpPr>
        <p:spPr>
          <a:xfrm>
            <a:off x="-20138997" y="580155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2" name="円/楕円 11">
            <a:extLst>
              <a:ext uri="{FF2B5EF4-FFF2-40B4-BE49-F238E27FC236}">
                <a16:creationId xmlns:a16="http://schemas.microsoft.com/office/drawing/2014/main" id="{B47E1553-6769-BB23-708D-DAB7D2EE8E5D}"/>
              </a:ext>
            </a:extLst>
          </p:cNvPr>
          <p:cNvSpPr/>
          <p:nvPr/>
        </p:nvSpPr>
        <p:spPr>
          <a:xfrm>
            <a:off x="-20137222" y="479089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3" name="円/楕円 12">
            <a:extLst>
              <a:ext uri="{FF2B5EF4-FFF2-40B4-BE49-F238E27FC236}">
                <a16:creationId xmlns:a16="http://schemas.microsoft.com/office/drawing/2014/main" id="{0F8F21B0-A14E-DF09-58B7-3553F60E01B0}"/>
              </a:ext>
            </a:extLst>
          </p:cNvPr>
          <p:cNvSpPr/>
          <p:nvPr/>
        </p:nvSpPr>
        <p:spPr>
          <a:xfrm>
            <a:off x="-20114774" y="3683658"/>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3EA24B7F-994B-9701-4217-ACFB5D49E78A}"/>
              </a:ext>
            </a:extLst>
          </p:cNvPr>
          <p:cNvSpPr/>
          <p:nvPr/>
        </p:nvSpPr>
        <p:spPr>
          <a:xfrm>
            <a:off x="-9375309"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A91AB20D-DC14-0AE5-5066-B9FA9C72D72F}"/>
              </a:ext>
            </a:extLst>
          </p:cNvPr>
          <p:cNvSpPr/>
          <p:nvPr/>
        </p:nvSpPr>
        <p:spPr>
          <a:xfrm>
            <a:off x="-4678867"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F35C024D-79E4-DBAE-EF0F-34357B40D128}"/>
              </a:ext>
            </a:extLst>
          </p:cNvPr>
          <p:cNvSpPr/>
          <p:nvPr/>
        </p:nvSpPr>
        <p:spPr>
          <a:xfrm>
            <a:off x="-2115761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542BB04C-26D1-7016-AB03-22EAAAEF9508}"/>
              </a:ext>
            </a:extLst>
          </p:cNvPr>
          <p:cNvGrpSpPr/>
          <p:nvPr/>
        </p:nvGrpSpPr>
        <p:grpSpPr>
          <a:xfrm>
            <a:off x="-21149514" y="2972969"/>
            <a:ext cx="2795924" cy="4030137"/>
            <a:chOff x="1091642" y="3615620"/>
            <a:chExt cx="978332" cy="1410200"/>
          </a:xfrm>
        </p:grpSpPr>
        <p:pic>
          <p:nvPicPr>
            <p:cNvPr id="16" name="Picture 14">
              <a:extLst>
                <a:ext uri="{FF2B5EF4-FFF2-40B4-BE49-F238E27FC236}">
                  <a16:creationId xmlns:a16="http://schemas.microsoft.com/office/drawing/2014/main" id="{DF8A6495-1FE8-BCBF-E706-CF19FF02ABAC}"/>
                </a:ext>
              </a:extLst>
            </p:cNvPr>
            <p:cNvPicPr>
              <a:picLocks noChangeAspect="1" noChangeArrowheads="1"/>
            </p:cNvPicPr>
            <p:nvPr/>
          </p:nvPicPr>
          <p:blipFill>
            <a:blip r:embed="rId5"/>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6AD512F2-93B2-7ACB-A2AD-2998DDA2BD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164DBCAF-23B3-7F4C-2927-AD6588DC229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図 71">
            <a:extLst>
              <a:ext uri="{FF2B5EF4-FFF2-40B4-BE49-F238E27FC236}">
                <a16:creationId xmlns:a16="http://schemas.microsoft.com/office/drawing/2014/main" id="{1057335C-263F-E5B2-788E-585A87C63044}"/>
              </a:ext>
            </a:extLst>
          </p:cNvPr>
          <p:cNvPicPr>
            <a:picLocks noChangeAspect="1"/>
          </p:cNvPicPr>
          <p:nvPr/>
        </p:nvPicPr>
        <p:blipFill>
          <a:blip r:embed="rId10"/>
          <a:srcRect/>
          <a:stretch/>
        </p:blipFill>
        <p:spPr>
          <a:xfrm>
            <a:off x="13357181" y="3316462"/>
            <a:ext cx="1798644" cy="3022209"/>
          </a:xfrm>
          <a:prstGeom prst="rect">
            <a:avLst/>
          </a:prstGeom>
        </p:spPr>
      </p:pic>
      <p:sp>
        <p:nvSpPr>
          <p:cNvPr id="22" name="正方形/長方形 21">
            <a:extLst>
              <a:ext uri="{FF2B5EF4-FFF2-40B4-BE49-F238E27FC236}">
                <a16:creationId xmlns:a16="http://schemas.microsoft.com/office/drawing/2014/main" id="{35FDAF84-EAC0-A6D0-8E09-6E5BBF29A791}"/>
              </a:ext>
            </a:extLst>
          </p:cNvPr>
          <p:cNvSpPr/>
          <p:nvPr/>
        </p:nvSpPr>
        <p:spPr>
          <a:xfrm>
            <a:off x="9438689" y="2729130"/>
            <a:ext cx="5191711" cy="5500470"/>
          </a:xfrm>
          <a:prstGeom prst="rect">
            <a:avLst/>
          </a:prstGeom>
          <a:solidFill>
            <a:schemeClr val="tx1"/>
          </a:solidFill>
          <a:ln>
            <a:noFill/>
          </a:ln>
          <a:effectLst>
            <a:glow rad="635000">
              <a:schemeClr val="tx1"/>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CB8DB108-8936-D1F5-0815-09449245158A}"/>
              </a:ext>
            </a:extLst>
          </p:cNvPr>
          <p:cNvSpPr txBox="1"/>
          <p:nvPr/>
        </p:nvSpPr>
        <p:spPr>
          <a:xfrm>
            <a:off x="9967810" y="3387808"/>
            <a:ext cx="4322725" cy="2616101"/>
          </a:xfrm>
          <a:prstGeom prst="rect">
            <a:avLst/>
          </a:prstGeom>
          <a:noFill/>
        </p:spPr>
        <p:txBody>
          <a:bodyPr wrap="square" rtlCol="0">
            <a:spAutoFit/>
          </a:bodyPr>
          <a:lstStyle/>
          <a:p>
            <a:r>
              <a:rPr kumimoji="1" lang="en-US" altLang="ja-JP" sz="3600" b="1" dirty="0" err="1">
                <a:gradFill>
                  <a:gsLst>
                    <a:gs pos="0">
                      <a:srgbClr val="FFFFFF"/>
                    </a:gs>
                    <a:gs pos="100000">
                      <a:srgbClr val="3ECF8E"/>
                    </a:gs>
                  </a:gsLst>
                  <a:lin ang="1800000" scaled="0"/>
                </a:gradFill>
                <a:latin typeface="Noto Sans JP" panose="020B0200000000000000" pitchFamily="34" charset="-128"/>
                <a:ea typeface="Noto Sans JP" panose="020B0200000000000000" pitchFamily="34" charset="-128"/>
              </a:rPr>
              <a:t>Supabase</a:t>
            </a:r>
            <a:endParaRPr kumimoji="1" lang="en-US" altLang="ja-JP" sz="3600" b="1" dirty="0">
              <a:gradFill>
                <a:gsLst>
                  <a:gs pos="0">
                    <a:srgbClr val="FFFFFF"/>
                  </a:gs>
                  <a:gs pos="100000">
                    <a:srgbClr val="3ECF8E"/>
                  </a:gs>
                </a:gsLst>
                <a:lin ang="1800000" scaled="0"/>
              </a:gradFill>
              <a:latin typeface="Noto Sans JP" panose="020B0200000000000000" pitchFamily="34" charset="-128"/>
              <a:ea typeface="Noto Sans JP" panose="020B0200000000000000" pitchFamily="34" charset="-128"/>
            </a:endParaRP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en-US" altLang="ja-JP" sz="3600" b="1" dirty="0" err="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PostGIS</a:t>
            </a:r>
            <a:r>
              <a:rPr kumimoji="1" lang="ja-JP" altLang="en-US" sz="2800">
                <a:solidFill>
                  <a:srgbClr val="FFFFFF"/>
                </a:solidFill>
                <a:latin typeface="Noto Sans JP" panose="020B0200000000000000" pitchFamily="34" charset="-128"/>
                <a:ea typeface="Noto Sans JP" panose="020B0200000000000000" pitchFamily="34" charset="-128"/>
              </a:rPr>
              <a:t>へ再変換</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大量の地理データへ</a:t>
            </a:r>
            <a:br>
              <a:rPr kumimoji="1" lang="en-US" altLang="ja-JP" sz="2800" dirty="0">
                <a:solidFill>
                  <a:srgbClr val="FFFFFF"/>
                </a:solidFill>
                <a:latin typeface="Noto Sans JP" panose="020B0200000000000000" pitchFamily="34" charset="-128"/>
                <a:ea typeface="Noto Sans JP" panose="020B0200000000000000" pitchFamily="34" charset="-128"/>
              </a:rPr>
            </a:br>
            <a:r>
              <a:rPr kumimoji="1" lang="ja-JP" altLang="en-US" sz="2800">
                <a:solidFill>
                  <a:srgbClr val="FFFFFF"/>
                </a:solidFill>
                <a:latin typeface="Noto Sans JP" panose="020B0200000000000000" pitchFamily="34" charset="-128"/>
                <a:ea typeface="Noto Sans JP" panose="020B0200000000000000" pitchFamily="34" charset="-128"/>
              </a:rPr>
              <a:t>高速でアクセス可能</a:t>
            </a:r>
          </a:p>
        </p:txBody>
      </p:sp>
    </p:spTree>
    <p:extLst>
      <p:ext uri="{BB962C8B-B14F-4D97-AF65-F5344CB8AC3E}">
        <p14:creationId xmlns:p14="http://schemas.microsoft.com/office/powerpoint/2010/main" val="3703836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055 -2.40741E-6 C -0.00683 0.02797 -0.00228 0.05691 0.06326 0.06945 C 0.12869 0.08199 0.31283 0.07562 0.39204 0.07523 C 0.28407 0.07639 0.26552 0.62539 0.26465 0.83546 " pathEditMode="relative" rAng="0" ptsTypes="AAAA">
                                      <p:cBhvr>
                                        <p:cTn id="6" dur="3000" fill="hold"/>
                                        <p:tgtEl>
                                          <p:spTgt spid="10"/>
                                        </p:tgtEl>
                                        <p:attrNameLst>
                                          <p:attrName>ppt_x</p:attrName>
                                          <p:attrName>ppt_y</p:attrName>
                                        </p:attrNameLst>
                                      </p:cBhvr>
                                      <p:rCtr x="19444" y="41763"/>
                                    </p:animMotion>
                                  </p:childTnLst>
                                </p:cTn>
                              </p:par>
                              <p:par>
                                <p:cTn id="7" presetID="0" presetClass="path" presetSubtype="0" repeatCount="indefinite" accel="50000" decel="50000" fill="hold" grpId="0" nodeType="withEffect">
                                  <p:stCondLst>
                                    <p:cond delay="0"/>
                                  </p:stCondLst>
                                  <p:childTnLst>
                                    <p:animMotion origin="layout" path="M -3.05556E-6 4.32099E-6 C 0.00521 0.00289 -0.00162 0.01755 0.06272 0.01813 L 0.71452 0.01813 C 0.59527 0.02102 0.60656 0.45929 0.60504 0.78298 " pathEditMode="relative" rAng="0" ptsTypes="AAAA">
                                      <p:cBhvr>
                                        <p:cTn id="8" dur="5000" fill="hold"/>
                                        <p:tgtEl>
                                          <p:spTgt spid="7"/>
                                        </p:tgtEl>
                                        <p:attrNameLst>
                                          <p:attrName>ppt_x</p:attrName>
                                          <p:attrName>ppt_y</p:attrName>
                                        </p:attrNameLst>
                                      </p:cBhvr>
                                      <p:rCtr x="35731" y="39140"/>
                                    </p:animMotion>
                                  </p:childTnLst>
                                </p:cTn>
                              </p:par>
                              <p:par>
                                <p:cTn id="9" presetID="0" presetClass="path" presetSubtype="0" repeatCount="indefinite" accel="50000" decel="50000" fill="hold" grpId="0" nodeType="withEffect">
                                  <p:stCondLst>
                                    <p:cond delay="0"/>
                                  </p:stCondLst>
                                  <p:childTnLst>
                                    <p:animMotion origin="layout" path="M -0.00032 -0.00078 C 0.00912 -0.01601 -0.00911 -0.04418 0.06239 -0.04399 C 0.13347 -0.04379 0.8239 -0.04707 1.05306 -0.05093 C 1.28277 -0.0544 1.35818 0.12191 1.44499 0.12095 C 1.5319 0.12017 1.80209 0.12885 1.89855 0.12885 C 1.9949 0.12866 2.04612 -0.14044 2.15973 -0.14699 C 2.27355 -0.15375 2.31174 -0.08488 2.32759 0.01273 " pathEditMode="relative" rAng="0" ptsTypes="AAAAAAA">
                                      <p:cBhvr>
                                        <p:cTn id="10" dur="10000" fill="hold"/>
                                        <p:tgtEl>
                                          <p:spTgt spid="13"/>
                                        </p:tgtEl>
                                        <p:attrNameLst>
                                          <p:attrName>ppt_x</p:attrName>
                                          <p:attrName>ppt_y</p:attrName>
                                        </p:attrNameLst>
                                      </p:cBhvr>
                                      <p:rCtr x="116395" y="-868"/>
                                    </p:animMotion>
                                  </p:childTnLst>
                                </p:cTn>
                              </p:par>
                              <p:par>
                                <p:cTn id="11" presetID="0" presetClass="path" presetSubtype="0" repeatCount="indefinite" accel="50000" decel="50000" fill="hold" grpId="0" nodeType="withEffect">
                                  <p:stCondLst>
                                    <p:cond delay="0"/>
                                  </p:stCondLst>
                                  <p:childTnLst>
                                    <p:animMotion origin="layout" path="M 4.54861E-6 -2.03704E-6 C 0.0001 0.05845 0.02484 0.07446 0.06911 0.07446 L 0.39615 0.07446 C 0.30002 0.07581 0.26768 0.413 0.26562 0.63253 " pathEditMode="relative" rAng="0" ptsTypes="AAAA">
                                      <p:cBhvr>
                                        <p:cTn id="12" dur="3000" fill="hold"/>
                                        <p:tgtEl>
                                          <p:spTgt spid="8"/>
                                        </p:tgtEl>
                                        <p:attrNameLst>
                                          <p:attrName>ppt_x</p:attrName>
                                          <p:attrName>ppt_y</p:attrName>
                                        </p:attrNameLst>
                                      </p:cBhvr>
                                      <p:rCtr x="19813" y="31617"/>
                                    </p:animMotion>
                                  </p:childTnLst>
                                </p:cTn>
                              </p:par>
                              <p:par>
                                <p:cTn id="13" presetID="0" presetClass="path" presetSubtype="0" repeatCount="indefinite" accel="50000" decel="50000" fill="hold" grpId="0" nodeType="withEffect">
                                  <p:stCondLst>
                                    <p:cond delay="0"/>
                                  </p:stCondLst>
                                  <p:childTnLst>
                                    <p:animMotion origin="layout" path="M -0.00032 -1.11111E-6 C 0.01324 0.00617 -0.01801 0.0083 0.06706 0.01177 C 0.15202 0.01524 0.85808 0.01235 1.0369 0.01312 C 0.92503 0.01235 0.89931 0.37288 0.90191 0.58854 " pathEditMode="relative" rAng="0" ptsTypes="AAAA">
                                      <p:cBhvr>
                                        <p:cTn id="14" dur="2000" fill="hold"/>
                                        <p:tgtEl>
                                          <p:spTgt spid="12"/>
                                        </p:tgtEl>
                                        <p:attrNameLst>
                                          <p:attrName>ppt_x</p:attrName>
                                          <p:attrName>ppt_y</p:attrName>
                                        </p:attrNameLst>
                                      </p:cBhvr>
                                      <p:rCtr x="51866" y="29417"/>
                                    </p:animMotion>
                                  </p:childTnLst>
                                </p:cTn>
                              </p:par>
                              <p:par>
                                <p:cTn id="15" presetID="0" presetClass="path" presetSubtype="0" repeatCount="indefinite" accel="50000" decel="50000" fill="hold" grpId="0" nodeType="withEffect">
                                  <p:stCondLst>
                                    <p:cond delay="0"/>
                                  </p:stCondLst>
                                  <p:childTnLst>
                                    <p:animMotion origin="layout" path="M 0.00021 -0.00077 C 0.01356 -0.05845 0.03331 -0.04475 0.06282 -0.04417 L 0.7143 -0.05555 C 0.59874 -0.05459 0.60373 0.28492 0.60188 0.52006 " pathEditMode="relative" rAng="0" ptsTypes="AAAA">
                                      <p:cBhvr>
                                        <p:cTn id="16" dur="5000" fill="hold"/>
                                        <p:tgtEl>
                                          <p:spTgt spid="5"/>
                                        </p:tgtEl>
                                        <p:attrNameLst>
                                          <p:attrName>ppt_x</p:attrName>
                                          <p:attrName>ppt_y</p:attrName>
                                        </p:attrNameLst>
                                      </p:cBhvr>
                                      <p:rCtr x="35710" y="23302"/>
                                    </p:animMotion>
                                  </p:childTnLst>
                                </p:cTn>
                              </p:par>
                              <p:par>
                                <p:cTn id="17" presetID="0" presetClass="path" presetSubtype="0" repeatCount="indefinite" accel="50000" decel="50000" fill="hold" grpId="0" nodeType="withEffect">
                                  <p:stCondLst>
                                    <p:cond delay="0"/>
                                  </p:stCondLst>
                                  <p:childTnLst>
                                    <p:animMotion origin="layout" path="M 4.54861E-6 8.02469E-7 C 0.01638 0.0299 0.00075 0.06018 0.06651 0.07253 C 0.13259 0.08449 0.34798 0.07253 0.39344 0.07214 C 0.32432 0.07292 0.26681 0.29765 0.26519 0.45332 " pathEditMode="relative" rAng="0" ptsTypes="AAAA">
                                      <p:cBhvr>
                                        <p:cTn id="18" dur="3000" fill="hold"/>
                                        <p:tgtEl>
                                          <p:spTgt spid="11"/>
                                        </p:tgtEl>
                                        <p:attrNameLst>
                                          <p:attrName>ppt_x</p:attrName>
                                          <p:attrName>ppt_y</p:attrName>
                                        </p:attrNameLst>
                                      </p:cBhvr>
                                      <p:rCtr x="19672" y="22666"/>
                                    </p:animMotion>
                                  </p:childTnLst>
                                </p:cTn>
                              </p:par>
                              <p:par>
                                <p:cTn id="19" presetID="0" presetClass="path" presetSubtype="0" repeatCount="indefinite" accel="50000" decel="50000" fill="hold" grpId="0" nodeType="withEffect">
                                  <p:stCondLst>
                                    <p:cond delay="0"/>
                                  </p:stCondLst>
                                  <p:childTnLst>
                                    <p:animMotion origin="layout" path="M 4.54861E-6 -0.00058 C 0.25401 -0.0054 0.81043 -0.00656 1.05208 -0.0027 C 1.29362 0.00135 1.33854 -0.19136 1.44227 -0.18982 C 1.54622 -0.18827 1.78483 -0.19252 1.90288 -0.19348 C 2.02105 -0.19445 2.05425 -0.45255 2.15017 -0.46219 C 2.2462 -0.47184 2.27994 -0.44252 2.32866 -0.29591 " pathEditMode="relative" rAng="0" ptsTypes="AAAAAA">
                                      <p:cBhvr>
                                        <p:cTn id="20" dur="10000" fill="hold"/>
                                        <p:tgtEl>
                                          <p:spTgt spid="9"/>
                                        </p:tgtEl>
                                        <p:attrNameLst>
                                          <p:attrName>ppt_x</p:attrName>
                                          <p:attrName>ppt_y</p:attrName>
                                        </p:attrNameLst>
                                      </p:cBhvr>
                                      <p:rCtr x="116439" y="-23167"/>
                                    </p:animMotion>
                                  </p:childTnLst>
                                </p:cTn>
                              </p:par>
                              <p:par>
                                <p:cTn id="21" presetID="0" presetClass="path" presetSubtype="0" repeatCount="indefinite" accel="50000" decel="50000" fill="hold" grpId="0" nodeType="withEffect">
                                  <p:stCondLst>
                                    <p:cond delay="0"/>
                                  </p:stCondLst>
                                  <p:childTnLst>
                                    <p:animMotion origin="layout" path="M -0.00011 -0.00115 C 0.00954 -0.04417 0.00727 -0.05324 0.06239 -0.05111 C 0.11697 -0.04957 0.8368 -0.05517 1.03689 -0.05844 C 0.91341 -0.05729 0.90191 0.16069 0.90256 0.32987 " pathEditMode="relative" rAng="0" ptsTypes="AAAA">
                                      <p:cBhvr>
                                        <p:cTn id="22" dur="7000" fill="hold"/>
                                        <p:tgtEl>
                                          <p:spTgt spid="4"/>
                                        </p:tgtEl>
                                        <p:attrNameLst>
                                          <p:attrName>ppt_x</p:attrName>
                                          <p:attrName>ppt_y</p:attrName>
                                        </p:attrNameLst>
                                      </p:cBhvr>
                                      <p:rCtr x="51855" y="136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FA871-A124-3387-3EBC-B381A3404C76}"/>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A3C031AD-11CE-6F8C-863B-DAA49A081947}"/>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FAA5F553-EEBD-4C7E-4D68-559A41E893D6}"/>
              </a:ext>
            </a:extLst>
          </p:cNvPr>
          <p:cNvSpPr/>
          <p:nvPr/>
        </p:nvSpPr>
        <p:spPr>
          <a:xfrm>
            <a:off x="-21882886" y="2207103"/>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8B12BE24-98CB-C4A5-ADD2-6CC6C8859541}"/>
              </a:ext>
            </a:extLst>
          </p:cNvPr>
          <p:cNvSpPr/>
          <p:nvPr/>
        </p:nvSpPr>
        <p:spPr>
          <a:xfrm>
            <a:off x="-2020305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9ACBADCB-0F61-D65C-014F-B5022FD50A07}"/>
              </a:ext>
            </a:extLst>
          </p:cNvPr>
          <p:cNvSpPr/>
          <p:nvPr/>
        </p:nvSpPr>
        <p:spPr>
          <a:xfrm>
            <a:off x="-2014803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6FA3E512-7B08-1782-7D77-4FC925D85ABC}"/>
              </a:ext>
            </a:extLst>
          </p:cNvPr>
          <p:cNvSpPr/>
          <p:nvPr/>
        </p:nvSpPr>
        <p:spPr>
          <a:xfrm>
            <a:off x="-2020305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89C7B0FD-9B42-5B83-6067-51B35BCBFB10}"/>
              </a:ext>
            </a:extLst>
          </p:cNvPr>
          <p:cNvSpPr/>
          <p:nvPr/>
        </p:nvSpPr>
        <p:spPr>
          <a:xfrm>
            <a:off x="-1956793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E95ED0C4-B0A9-4A9B-5026-DB1AAD896AFD}"/>
              </a:ext>
            </a:extLst>
          </p:cNvPr>
          <p:cNvSpPr/>
          <p:nvPr/>
        </p:nvSpPr>
        <p:spPr>
          <a:xfrm>
            <a:off x="-2014803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74B6228D-EAE8-3E93-D849-10E4137BA46C}"/>
              </a:ext>
            </a:extLst>
          </p:cNvPr>
          <p:cNvSpPr/>
          <p:nvPr/>
        </p:nvSpPr>
        <p:spPr>
          <a:xfrm>
            <a:off x="-2037240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C9CBC01F-74BE-1290-2AE2-18C60FB1643C}"/>
              </a:ext>
            </a:extLst>
          </p:cNvPr>
          <p:cNvSpPr/>
          <p:nvPr/>
        </p:nvSpPr>
        <p:spPr>
          <a:xfrm>
            <a:off x="-2009458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54073863-6E5F-9187-2F63-602E02EB66B6}"/>
              </a:ext>
            </a:extLst>
          </p:cNvPr>
          <p:cNvSpPr/>
          <p:nvPr/>
        </p:nvSpPr>
        <p:spPr>
          <a:xfrm>
            <a:off x="-2017837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EFE4A265-8799-6EBF-8A34-32A999061B37}"/>
              </a:ext>
            </a:extLst>
          </p:cNvPr>
          <p:cNvSpPr/>
          <p:nvPr/>
        </p:nvSpPr>
        <p:spPr>
          <a:xfrm>
            <a:off x="-1993661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5C4E131F-9E32-8620-0E3B-1E8FF5D786BA}"/>
              </a:ext>
            </a:extLst>
          </p:cNvPr>
          <p:cNvSpPr/>
          <p:nvPr/>
        </p:nvSpPr>
        <p:spPr>
          <a:xfrm>
            <a:off x="-2020305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2C3D296E-2B59-50AA-3156-374C596A7241}"/>
              </a:ext>
            </a:extLst>
          </p:cNvPr>
          <p:cNvSpPr/>
          <p:nvPr/>
        </p:nvSpPr>
        <p:spPr>
          <a:xfrm>
            <a:off x="-2014803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71E873DB-EF63-8ED0-786A-A7D86B9269A8}"/>
              </a:ext>
            </a:extLst>
          </p:cNvPr>
          <p:cNvSpPr/>
          <p:nvPr/>
        </p:nvSpPr>
        <p:spPr>
          <a:xfrm>
            <a:off x="-2020305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FC99B968-C3DA-8095-D95F-D1E46FA6481F}"/>
              </a:ext>
            </a:extLst>
          </p:cNvPr>
          <p:cNvSpPr/>
          <p:nvPr/>
        </p:nvSpPr>
        <p:spPr>
          <a:xfrm>
            <a:off x="-1956793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C97D4BA4-FE3E-A885-A292-6A5EAA4B08E0}"/>
              </a:ext>
            </a:extLst>
          </p:cNvPr>
          <p:cNvSpPr/>
          <p:nvPr/>
        </p:nvSpPr>
        <p:spPr>
          <a:xfrm>
            <a:off x="-2014803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C4C10943-3A94-12DD-4E65-97952D7C0E7D}"/>
              </a:ext>
            </a:extLst>
          </p:cNvPr>
          <p:cNvSpPr/>
          <p:nvPr/>
        </p:nvSpPr>
        <p:spPr>
          <a:xfrm>
            <a:off x="-2037240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5D9B8301-360F-0802-428C-7D481017CF5C}"/>
              </a:ext>
            </a:extLst>
          </p:cNvPr>
          <p:cNvSpPr/>
          <p:nvPr/>
        </p:nvSpPr>
        <p:spPr>
          <a:xfrm>
            <a:off x="-2009458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A488B0AB-25CE-1389-FF0E-847F3F1E5C97}"/>
              </a:ext>
            </a:extLst>
          </p:cNvPr>
          <p:cNvSpPr/>
          <p:nvPr/>
        </p:nvSpPr>
        <p:spPr>
          <a:xfrm>
            <a:off x="-2017837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75BC8BC1-35B7-EDC5-E0DC-8E463AB4D659}"/>
              </a:ext>
            </a:extLst>
          </p:cNvPr>
          <p:cNvSpPr/>
          <p:nvPr/>
        </p:nvSpPr>
        <p:spPr>
          <a:xfrm>
            <a:off x="-1993661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0400F0E9-D210-E416-4665-587292612507}"/>
              </a:ext>
            </a:extLst>
          </p:cNvPr>
          <p:cNvSpPr txBox="1"/>
          <p:nvPr/>
        </p:nvSpPr>
        <p:spPr>
          <a:xfrm>
            <a:off x="-14185058"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BD1D6358-D2B8-D84D-3A45-F210810C9922}"/>
              </a:ext>
            </a:extLst>
          </p:cNvPr>
          <p:cNvCxnSpPr/>
          <p:nvPr/>
        </p:nvCxnSpPr>
        <p:spPr>
          <a:xfrm>
            <a:off x="-1801128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75A3C167-9EFD-4B0D-E10E-E0B3B14DC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D8388A1D-1EEB-0292-5BCB-70541FF826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693876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sp>
        <p:nvSpPr>
          <p:cNvPr id="73" name="角丸四角形 72">
            <a:extLst>
              <a:ext uri="{FF2B5EF4-FFF2-40B4-BE49-F238E27FC236}">
                <a16:creationId xmlns:a16="http://schemas.microsoft.com/office/drawing/2014/main" id="{95699173-1BD7-85F2-B6AF-D9151EBC6ED9}"/>
              </a:ext>
            </a:extLst>
          </p:cNvPr>
          <p:cNvSpPr/>
          <p:nvPr/>
        </p:nvSpPr>
        <p:spPr>
          <a:xfrm>
            <a:off x="-1407175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649348B8-A9B1-59D8-F410-1221B6F92371}"/>
              </a:ext>
            </a:extLst>
          </p:cNvPr>
          <p:cNvSpPr/>
          <p:nvPr/>
        </p:nvSpPr>
        <p:spPr>
          <a:xfrm>
            <a:off x="-9375309"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F5E690A4-8BC5-DE5B-AB1D-D14CC7A8833B}"/>
              </a:ext>
            </a:extLst>
          </p:cNvPr>
          <p:cNvSpPr/>
          <p:nvPr/>
        </p:nvSpPr>
        <p:spPr>
          <a:xfrm>
            <a:off x="-4678867"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6CE8B51A-44D7-A578-CDEF-53A807869F6E}"/>
              </a:ext>
            </a:extLst>
          </p:cNvPr>
          <p:cNvSpPr/>
          <p:nvPr/>
        </p:nvSpPr>
        <p:spPr>
          <a:xfrm>
            <a:off x="-2115761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83E89590-9D4D-E165-331E-92D46F079561}"/>
              </a:ext>
            </a:extLst>
          </p:cNvPr>
          <p:cNvGrpSpPr/>
          <p:nvPr/>
        </p:nvGrpSpPr>
        <p:grpSpPr>
          <a:xfrm>
            <a:off x="-21149514" y="2972969"/>
            <a:ext cx="2795924" cy="4030137"/>
            <a:chOff x="1091642" y="3615620"/>
            <a:chExt cx="978332" cy="1410200"/>
          </a:xfrm>
        </p:grpSpPr>
        <p:pic>
          <p:nvPicPr>
            <p:cNvPr id="16" name="Picture 14">
              <a:extLst>
                <a:ext uri="{FF2B5EF4-FFF2-40B4-BE49-F238E27FC236}">
                  <a16:creationId xmlns:a16="http://schemas.microsoft.com/office/drawing/2014/main" id="{2BFA39C3-8E2D-324F-FC5F-4095A2005A3F}"/>
                </a:ext>
              </a:extLst>
            </p:cNvPr>
            <p:cNvPicPr>
              <a:picLocks noChangeAspect="1" noChangeArrowheads="1"/>
            </p:cNvPicPr>
            <p:nvPr/>
          </p:nvPicPr>
          <p:blipFill>
            <a:blip r:embed="rId5"/>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F6D0D0EA-1172-2383-EDA8-C5EF6E8036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37D13B56-52F0-0342-6A2A-7C4AEAD0400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図 71">
            <a:extLst>
              <a:ext uri="{FF2B5EF4-FFF2-40B4-BE49-F238E27FC236}">
                <a16:creationId xmlns:a16="http://schemas.microsoft.com/office/drawing/2014/main" id="{7912B85F-E968-2A26-56CC-E19F375B2B05}"/>
              </a:ext>
            </a:extLst>
          </p:cNvPr>
          <p:cNvPicPr>
            <a:picLocks noChangeAspect="1"/>
          </p:cNvPicPr>
          <p:nvPr/>
        </p:nvPicPr>
        <p:blipFill>
          <a:blip r:embed="rId10"/>
          <a:srcRect/>
          <a:stretch/>
        </p:blipFill>
        <p:spPr>
          <a:xfrm>
            <a:off x="13357181" y="3316462"/>
            <a:ext cx="1798644" cy="3022209"/>
          </a:xfrm>
          <a:prstGeom prst="rect">
            <a:avLst/>
          </a:prstGeom>
        </p:spPr>
      </p:pic>
      <p:sp>
        <p:nvSpPr>
          <p:cNvPr id="22" name="正方形/長方形 21">
            <a:extLst>
              <a:ext uri="{FF2B5EF4-FFF2-40B4-BE49-F238E27FC236}">
                <a16:creationId xmlns:a16="http://schemas.microsoft.com/office/drawing/2014/main" id="{99A0F7BF-A1BF-5D51-69A4-0F1D0D3D7092}"/>
              </a:ext>
            </a:extLst>
          </p:cNvPr>
          <p:cNvSpPr/>
          <p:nvPr/>
        </p:nvSpPr>
        <p:spPr>
          <a:xfrm>
            <a:off x="9438689" y="2729130"/>
            <a:ext cx="5191711" cy="5500470"/>
          </a:xfrm>
          <a:prstGeom prst="rect">
            <a:avLst/>
          </a:prstGeom>
          <a:solidFill>
            <a:schemeClr val="tx1"/>
          </a:solidFill>
          <a:ln>
            <a:noFill/>
          </a:ln>
          <a:effectLst>
            <a:glow rad="635000">
              <a:schemeClr val="tx1"/>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C2127E41-D264-EFAD-D8A5-CF5F99427868}"/>
              </a:ext>
            </a:extLst>
          </p:cNvPr>
          <p:cNvSpPr txBox="1"/>
          <p:nvPr/>
        </p:nvSpPr>
        <p:spPr>
          <a:xfrm>
            <a:off x="9967810" y="3387808"/>
            <a:ext cx="4322725" cy="2616101"/>
          </a:xfrm>
          <a:prstGeom prst="rect">
            <a:avLst/>
          </a:prstGeom>
          <a:noFill/>
        </p:spPr>
        <p:txBody>
          <a:bodyPr wrap="square" rtlCol="0">
            <a:spAutoFit/>
          </a:bodyPr>
          <a:lstStyle/>
          <a:p>
            <a:r>
              <a:rPr kumimoji="1" lang="en-US" altLang="ja-JP" sz="3600" b="1" dirty="0" err="1">
                <a:gradFill>
                  <a:gsLst>
                    <a:gs pos="0">
                      <a:srgbClr val="FFFFFF"/>
                    </a:gs>
                    <a:gs pos="100000">
                      <a:srgbClr val="3ECF8E"/>
                    </a:gs>
                  </a:gsLst>
                  <a:lin ang="1800000" scaled="0"/>
                </a:gradFill>
                <a:latin typeface="Noto Sans JP" panose="020B0200000000000000" pitchFamily="34" charset="-128"/>
                <a:ea typeface="Noto Sans JP" panose="020B0200000000000000" pitchFamily="34" charset="-128"/>
              </a:rPr>
              <a:t>Supabase</a:t>
            </a:r>
            <a:endParaRPr kumimoji="1" lang="en-US" altLang="ja-JP" sz="3600" b="1" dirty="0">
              <a:gradFill>
                <a:gsLst>
                  <a:gs pos="0">
                    <a:srgbClr val="FFFFFF"/>
                  </a:gs>
                  <a:gs pos="100000">
                    <a:srgbClr val="3ECF8E"/>
                  </a:gs>
                </a:gsLst>
                <a:lin ang="1800000" scaled="0"/>
              </a:gradFill>
              <a:latin typeface="Noto Sans JP" panose="020B0200000000000000" pitchFamily="34" charset="-128"/>
              <a:ea typeface="Noto Sans JP" panose="020B0200000000000000" pitchFamily="34" charset="-128"/>
            </a:endParaRP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en-US" altLang="ja-JP" sz="3600" b="1" dirty="0" err="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PostGIS</a:t>
            </a:r>
            <a:r>
              <a:rPr kumimoji="1" lang="ja-JP" altLang="en-US" sz="2800">
                <a:solidFill>
                  <a:srgbClr val="FFFFFF"/>
                </a:solidFill>
                <a:latin typeface="Noto Sans JP" panose="020B0200000000000000" pitchFamily="34" charset="-128"/>
                <a:ea typeface="Noto Sans JP" panose="020B0200000000000000" pitchFamily="34" charset="-128"/>
              </a:rPr>
              <a:t>へ再変換</a:t>
            </a:r>
            <a:endParaRPr kumimoji="1" lang="en-US" altLang="ja-JP" sz="2800" dirty="0">
              <a:solidFill>
                <a:srgbClr val="FFFFFF"/>
              </a:solidFill>
              <a:latin typeface="Noto Sans JP" panose="020B0200000000000000" pitchFamily="34" charset="-128"/>
              <a:ea typeface="Noto Sans JP" panose="020B0200000000000000" pitchFamily="34" charset="-128"/>
            </a:endParaRPr>
          </a:p>
          <a:p>
            <a:r>
              <a:rPr kumimoji="1" lang="ja-JP" altLang="en-US" sz="2800">
                <a:solidFill>
                  <a:srgbClr val="FFFFFF"/>
                </a:solidFill>
                <a:latin typeface="Noto Sans JP" panose="020B0200000000000000" pitchFamily="34" charset="-128"/>
                <a:ea typeface="Noto Sans JP" panose="020B0200000000000000" pitchFamily="34" charset="-128"/>
              </a:rPr>
              <a:t>大量の地理データへ</a:t>
            </a:r>
            <a:br>
              <a:rPr kumimoji="1" lang="en-US" altLang="ja-JP" sz="2800" dirty="0">
                <a:solidFill>
                  <a:srgbClr val="FFFFFF"/>
                </a:solidFill>
                <a:latin typeface="Noto Sans JP" panose="020B0200000000000000" pitchFamily="34" charset="-128"/>
                <a:ea typeface="Noto Sans JP" panose="020B0200000000000000" pitchFamily="34" charset="-128"/>
              </a:rPr>
            </a:br>
            <a:r>
              <a:rPr kumimoji="1" lang="ja-JP" altLang="en-US" sz="2800">
                <a:solidFill>
                  <a:srgbClr val="FFFFFF"/>
                </a:solidFill>
                <a:latin typeface="Noto Sans JP" panose="020B0200000000000000" pitchFamily="34" charset="-128"/>
                <a:ea typeface="Noto Sans JP" panose="020B0200000000000000" pitchFamily="34" charset="-128"/>
              </a:rPr>
              <a:t>高速でアクセス可能</a:t>
            </a:r>
          </a:p>
        </p:txBody>
      </p:sp>
    </p:spTree>
    <p:extLst>
      <p:ext uri="{BB962C8B-B14F-4D97-AF65-F5344CB8AC3E}">
        <p14:creationId xmlns:p14="http://schemas.microsoft.com/office/powerpoint/2010/main" val="119183074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5E853-F06D-AA50-8FA7-5DBFB103EE83}"/>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E0192942-2CE2-68D1-5019-A61864845D7D}"/>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62066667-3489-6BCE-738C-801269597BA0}"/>
              </a:ext>
            </a:extLst>
          </p:cNvPr>
          <p:cNvSpPr/>
          <p:nvPr/>
        </p:nvSpPr>
        <p:spPr>
          <a:xfrm>
            <a:off x="-28100806" y="2207103"/>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97035842-4114-5A24-FE1A-7C0CBAF3DD1A}"/>
              </a:ext>
            </a:extLst>
          </p:cNvPr>
          <p:cNvSpPr/>
          <p:nvPr/>
        </p:nvSpPr>
        <p:spPr>
          <a:xfrm>
            <a:off x="-2642097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70A62AC4-54F9-B4B3-4D4F-A9211D68A34C}"/>
              </a:ext>
            </a:extLst>
          </p:cNvPr>
          <p:cNvSpPr/>
          <p:nvPr/>
        </p:nvSpPr>
        <p:spPr>
          <a:xfrm>
            <a:off x="-2636595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65D865EA-8C76-01EA-C747-99BC9B2C2BFB}"/>
              </a:ext>
            </a:extLst>
          </p:cNvPr>
          <p:cNvSpPr/>
          <p:nvPr/>
        </p:nvSpPr>
        <p:spPr>
          <a:xfrm>
            <a:off x="-2642097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0A5D010C-329F-E547-41DA-21108F5D308D}"/>
              </a:ext>
            </a:extLst>
          </p:cNvPr>
          <p:cNvSpPr/>
          <p:nvPr/>
        </p:nvSpPr>
        <p:spPr>
          <a:xfrm>
            <a:off x="-2578585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907A342D-379E-3427-CFEF-BE755FA9B46E}"/>
              </a:ext>
            </a:extLst>
          </p:cNvPr>
          <p:cNvSpPr/>
          <p:nvPr/>
        </p:nvSpPr>
        <p:spPr>
          <a:xfrm>
            <a:off x="-2636595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F8FDE99E-ACDE-3DD0-3FB2-2E28A8786E02}"/>
              </a:ext>
            </a:extLst>
          </p:cNvPr>
          <p:cNvSpPr/>
          <p:nvPr/>
        </p:nvSpPr>
        <p:spPr>
          <a:xfrm>
            <a:off x="-2659032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F2983520-B9B0-269E-7891-E574B53DDFD8}"/>
              </a:ext>
            </a:extLst>
          </p:cNvPr>
          <p:cNvSpPr/>
          <p:nvPr/>
        </p:nvSpPr>
        <p:spPr>
          <a:xfrm>
            <a:off x="-2631250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A4AB60B6-2646-2B92-2120-532ABABFE229}"/>
              </a:ext>
            </a:extLst>
          </p:cNvPr>
          <p:cNvSpPr/>
          <p:nvPr/>
        </p:nvSpPr>
        <p:spPr>
          <a:xfrm>
            <a:off x="-2639629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8569973D-AF54-6AF4-0512-9DC5AB9CA16F}"/>
              </a:ext>
            </a:extLst>
          </p:cNvPr>
          <p:cNvSpPr/>
          <p:nvPr/>
        </p:nvSpPr>
        <p:spPr>
          <a:xfrm>
            <a:off x="-2615453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273C82DD-301E-DFAF-4783-018D9F2CEB4F}"/>
              </a:ext>
            </a:extLst>
          </p:cNvPr>
          <p:cNvSpPr/>
          <p:nvPr/>
        </p:nvSpPr>
        <p:spPr>
          <a:xfrm>
            <a:off x="-2642097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DB6BB075-24F7-01DC-4DAA-05FBC73311F8}"/>
              </a:ext>
            </a:extLst>
          </p:cNvPr>
          <p:cNvSpPr/>
          <p:nvPr/>
        </p:nvSpPr>
        <p:spPr>
          <a:xfrm>
            <a:off x="-2636595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79AF339D-3E2C-4A2D-6320-D20348DBAB28}"/>
              </a:ext>
            </a:extLst>
          </p:cNvPr>
          <p:cNvSpPr/>
          <p:nvPr/>
        </p:nvSpPr>
        <p:spPr>
          <a:xfrm>
            <a:off x="-2642097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DF606FF6-2BCF-C641-4089-7B934A0512C6}"/>
              </a:ext>
            </a:extLst>
          </p:cNvPr>
          <p:cNvSpPr/>
          <p:nvPr/>
        </p:nvSpPr>
        <p:spPr>
          <a:xfrm>
            <a:off x="-2578585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259FD5B3-B4DA-33CC-502D-6A9B8B820F89}"/>
              </a:ext>
            </a:extLst>
          </p:cNvPr>
          <p:cNvSpPr/>
          <p:nvPr/>
        </p:nvSpPr>
        <p:spPr>
          <a:xfrm>
            <a:off x="-2636595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CC1CC816-A720-3B5D-4F23-B3FB5A288690}"/>
              </a:ext>
            </a:extLst>
          </p:cNvPr>
          <p:cNvSpPr/>
          <p:nvPr/>
        </p:nvSpPr>
        <p:spPr>
          <a:xfrm>
            <a:off x="-2659032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F2DC91CD-16DC-6E07-98FD-A87E789F5929}"/>
              </a:ext>
            </a:extLst>
          </p:cNvPr>
          <p:cNvSpPr/>
          <p:nvPr/>
        </p:nvSpPr>
        <p:spPr>
          <a:xfrm>
            <a:off x="-2631250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1E147E09-A99E-E786-3274-24A9B5A3D61D}"/>
              </a:ext>
            </a:extLst>
          </p:cNvPr>
          <p:cNvSpPr/>
          <p:nvPr/>
        </p:nvSpPr>
        <p:spPr>
          <a:xfrm>
            <a:off x="-2639629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05810257-D1CB-7862-C704-88043C15DA7F}"/>
              </a:ext>
            </a:extLst>
          </p:cNvPr>
          <p:cNvSpPr/>
          <p:nvPr/>
        </p:nvSpPr>
        <p:spPr>
          <a:xfrm>
            <a:off x="-2615453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C3AC92EF-CCA1-3FF1-3E9A-038D38540F09}"/>
              </a:ext>
            </a:extLst>
          </p:cNvPr>
          <p:cNvSpPr txBox="1"/>
          <p:nvPr/>
        </p:nvSpPr>
        <p:spPr>
          <a:xfrm>
            <a:off x="-20402978"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AEB246A7-56CA-BD05-FB6F-B64772AC8534}"/>
              </a:ext>
            </a:extLst>
          </p:cNvPr>
          <p:cNvCxnSpPr/>
          <p:nvPr/>
        </p:nvCxnSpPr>
        <p:spPr>
          <a:xfrm>
            <a:off x="-2422920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8AF31164-6D58-336C-CFEE-CB4693550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34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48C71E03-C229-72EF-F5C7-E186D2C864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72084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sp>
        <p:nvSpPr>
          <p:cNvPr id="73" name="角丸四角形 72">
            <a:extLst>
              <a:ext uri="{FF2B5EF4-FFF2-40B4-BE49-F238E27FC236}">
                <a16:creationId xmlns:a16="http://schemas.microsoft.com/office/drawing/2014/main" id="{54EDB18F-4444-3BF8-4892-54E42D77BE35}"/>
              </a:ext>
            </a:extLst>
          </p:cNvPr>
          <p:cNvSpPr/>
          <p:nvPr/>
        </p:nvSpPr>
        <p:spPr>
          <a:xfrm>
            <a:off x="-2028967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 name="円/楕円 3">
            <a:extLst>
              <a:ext uri="{FF2B5EF4-FFF2-40B4-BE49-F238E27FC236}">
                <a16:creationId xmlns:a16="http://schemas.microsoft.com/office/drawing/2014/main" id="{B33F3609-16EA-EDE5-8C61-6ABEC5675B51}"/>
              </a:ext>
            </a:extLst>
          </p:cNvPr>
          <p:cNvSpPr/>
          <p:nvPr/>
        </p:nvSpPr>
        <p:spPr>
          <a:xfrm>
            <a:off x="-26356917" y="675084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 name="円/楕円 4">
            <a:extLst>
              <a:ext uri="{FF2B5EF4-FFF2-40B4-BE49-F238E27FC236}">
                <a16:creationId xmlns:a16="http://schemas.microsoft.com/office/drawing/2014/main" id="{4818AFB0-741D-1BC7-D08E-70100AB9BB47}"/>
              </a:ext>
            </a:extLst>
          </p:cNvPr>
          <p:cNvSpPr/>
          <p:nvPr/>
        </p:nvSpPr>
        <p:spPr>
          <a:xfrm>
            <a:off x="-26356917" y="5262915"/>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 name="円/楕円 6">
            <a:extLst>
              <a:ext uri="{FF2B5EF4-FFF2-40B4-BE49-F238E27FC236}">
                <a16:creationId xmlns:a16="http://schemas.microsoft.com/office/drawing/2014/main" id="{F31258B5-AB04-1119-8DAC-F4E4EFED76F0}"/>
              </a:ext>
            </a:extLst>
          </p:cNvPr>
          <p:cNvSpPr/>
          <p:nvPr/>
        </p:nvSpPr>
        <p:spPr>
          <a:xfrm>
            <a:off x="-26332693" y="3206394"/>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8" name="円/楕円 7">
            <a:extLst>
              <a:ext uri="{FF2B5EF4-FFF2-40B4-BE49-F238E27FC236}">
                <a16:creationId xmlns:a16="http://schemas.microsoft.com/office/drawing/2014/main" id="{D438A01F-994B-DA4D-803D-1CF2EF235C93}"/>
              </a:ext>
            </a:extLst>
          </p:cNvPr>
          <p:cNvSpPr/>
          <p:nvPr/>
        </p:nvSpPr>
        <p:spPr>
          <a:xfrm>
            <a:off x="-26356917" y="430969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9" name="円/楕円 8">
            <a:extLst>
              <a:ext uri="{FF2B5EF4-FFF2-40B4-BE49-F238E27FC236}">
                <a16:creationId xmlns:a16="http://schemas.microsoft.com/office/drawing/2014/main" id="{9F6F7AD0-1C62-A9E4-9A24-7A25459A7E6B}"/>
              </a:ext>
            </a:extLst>
          </p:cNvPr>
          <p:cNvSpPr/>
          <p:nvPr/>
        </p:nvSpPr>
        <p:spPr>
          <a:xfrm>
            <a:off x="-26356917" y="627620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0" name="円/楕円 9">
            <a:extLst>
              <a:ext uri="{FF2B5EF4-FFF2-40B4-BE49-F238E27FC236}">
                <a16:creationId xmlns:a16="http://schemas.microsoft.com/office/drawing/2014/main" id="{B59FC184-66A8-232E-F638-83785CA11C75}"/>
              </a:ext>
            </a:extLst>
          </p:cNvPr>
          <p:cNvSpPr/>
          <p:nvPr/>
        </p:nvSpPr>
        <p:spPr>
          <a:xfrm>
            <a:off x="-26332692" y="2729130"/>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1" name="円/楕円 10">
            <a:extLst>
              <a:ext uri="{FF2B5EF4-FFF2-40B4-BE49-F238E27FC236}">
                <a16:creationId xmlns:a16="http://schemas.microsoft.com/office/drawing/2014/main" id="{8D332A90-266E-8799-38DF-5D46D9B9B016}"/>
              </a:ext>
            </a:extLst>
          </p:cNvPr>
          <p:cNvSpPr/>
          <p:nvPr/>
        </p:nvSpPr>
        <p:spPr>
          <a:xfrm>
            <a:off x="-26356917" y="5801557"/>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2" name="円/楕円 11">
            <a:extLst>
              <a:ext uri="{FF2B5EF4-FFF2-40B4-BE49-F238E27FC236}">
                <a16:creationId xmlns:a16="http://schemas.microsoft.com/office/drawing/2014/main" id="{82404471-9A5B-E69D-B35D-3D69ACD51D56}"/>
              </a:ext>
            </a:extLst>
          </p:cNvPr>
          <p:cNvSpPr/>
          <p:nvPr/>
        </p:nvSpPr>
        <p:spPr>
          <a:xfrm>
            <a:off x="-26355142" y="4790891"/>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3" name="円/楕円 12">
            <a:extLst>
              <a:ext uri="{FF2B5EF4-FFF2-40B4-BE49-F238E27FC236}">
                <a16:creationId xmlns:a16="http://schemas.microsoft.com/office/drawing/2014/main" id="{403494D6-68D1-2051-745D-CAC9615F67FC}"/>
              </a:ext>
            </a:extLst>
          </p:cNvPr>
          <p:cNvSpPr/>
          <p:nvPr/>
        </p:nvSpPr>
        <p:spPr>
          <a:xfrm>
            <a:off x="-26332694" y="3683658"/>
            <a:ext cx="477267" cy="47726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F77CC1E6-8037-83E9-4D6B-92599A470793}"/>
              </a:ext>
            </a:extLst>
          </p:cNvPr>
          <p:cNvSpPr/>
          <p:nvPr/>
        </p:nvSpPr>
        <p:spPr>
          <a:xfrm>
            <a:off x="-15593229"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7C102684-182E-2CC7-BEBA-8EA5FD27DDF5}"/>
              </a:ext>
            </a:extLst>
          </p:cNvPr>
          <p:cNvSpPr/>
          <p:nvPr/>
        </p:nvSpPr>
        <p:spPr>
          <a:xfrm>
            <a:off x="-10896787"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C1911FE4-798C-CB8E-9133-DDC38B43CADF}"/>
              </a:ext>
            </a:extLst>
          </p:cNvPr>
          <p:cNvSpPr/>
          <p:nvPr/>
        </p:nvSpPr>
        <p:spPr>
          <a:xfrm>
            <a:off x="-2737553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447930FA-87A5-DB58-0C18-7E23DFAD8251}"/>
              </a:ext>
            </a:extLst>
          </p:cNvPr>
          <p:cNvGrpSpPr/>
          <p:nvPr/>
        </p:nvGrpSpPr>
        <p:grpSpPr>
          <a:xfrm>
            <a:off x="-27367434" y="2972969"/>
            <a:ext cx="2795924" cy="4030137"/>
            <a:chOff x="1091642" y="3615620"/>
            <a:chExt cx="978332" cy="1410200"/>
          </a:xfrm>
        </p:grpSpPr>
        <p:pic>
          <p:nvPicPr>
            <p:cNvPr id="16" name="Picture 14">
              <a:extLst>
                <a:ext uri="{FF2B5EF4-FFF2-40B4-BE49-F238E27FC236}">
                  <a16:creationId xmlns:a16="http://schemas.microsoft.com/office/drawing/2014/main" id="{EFFB6695-C95F-E4EB-60EA-76680F19EECE}"/>
                </a:ext>
              </a:extLst>
            </p:cNvPr>
            <p:cNvPicPr>
              <a:picLocks noChangeAspect="1" noChangeArrowheads="1"/>
            </p:cNvPicPr>
            <p:nvPr/>
          </p:nvPicPr>
          <p:blipFill>
            <a:blip r:embed="rId5"/>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77757CC8-D02E-6422-FB8A-E08E865E4F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78701B5B-049C-89D5-FAE2-E64006D3711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図 71">
            <a:extLst>
              <a:ext uri="{FF2B5EF4-FFF2-40B4-BE49-F238E27FC236}">
                <a16:creationId xmlns:a16="http://schemas.microsoft.com/office/drawing/2014/main" id="{2E4EE071-E587-8CEE-B26D-2EC9AD19B622}"/>
              </a:ext>
            </a:extLst>
          </p:cNvPr>
          <p:cNvPicPr>
            <a:picLocks noChangeAspect="1"/>
          </p:cNvPicPr>
          <p:nvPr/>
        </p:nvPicPr>
        <p:blipFill>
          <a:blip r:embed="rId10"/>
          <a:srcRect l="8520" t="773" r="8732"/>
          <a:stretch/>
        </p:blipFill>
        <p:spPr>
          <a:xfrm>
            <a:off x="6871651" y="3339830"/>
            <a:ext cx="1909183" cy="3846811"/>
          </a:xfrm>
          <a:prstGeom prst="rect">
            <a:avLst/>
          </a:prstGeom>
        </p:spPr>
      </p:pic>
      <p:sp>
        <p:nvSpPr>
          <p:cNvPr id="22" name="正方形/長方形 21">
            <a:extLst>
              <a:ext uri="{FF2B5EF4-FFF2-40B4-BE49-F238E27FC236}">
                <a16:creationId xmlns:a16="http://schemas.microsoft.com/office/drawing/2014/main" id="{98E7812A-5E76-6630-DA6E-ABE7405EAD62}"/>
              </a:ext>
            </a:extLst>
          </p:cNvPr>
          <p:cNvSpPr/>
          <p:nvPr/>
        </p:nvSpPr>
        <p:spPr>
          <a:xfrm>
            <a:off x="9438689" y="2729130"/>
            <a:ext cx="5191711" cy="5500470"/>
          </a:xfrm>
          <a:prstGeom prst="rect">
            <a:avLst/>
          </a:prstGeom>
          <a:solidFill>
            <a:schemeClr val="tx1"/>
          </a:solidFill>
          <a:ln>
            <a:noFill/>
          </a:ln>
          <a:effectLst>
            <a:glow rad="635000">
              <a:schemeClr val="tx1"/>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FB9327E3-5235-7408-0717-693332CEEC87}"/>
              </a:ext>
            </a:extLst>
          </p:cNvPr>
          <p:cNvSpPr txBox="1"/>
          <p:nvPr/>
        </p:nvSpPr>
        <p:spPr>
          <a:xfrm>
            <a:off x="9967810" y="3387808"/>
            <a:ext cx="4322725" cy="2308324"/>
          </a:xfrm>
          <a:prstGeom prst="rect">
            <a:avLst/>
          </a:prstGeom>
          <a:noFill/>
        </p:spPr>
        <p:txBody>
          <a:bodyPr wrap="square" rtlCol="0">
            <a:spAutoFit/>
          </a:bodyPr>
          <a:lstStyle/>
          <a:p>
            <a:endParaRPr kumimoji="1" lang="en-US" altLang="ja-JP" sz="3600" b="1" dirty="0">
              <a:gradFill>
                <a:gsLst>
                  <a:gs pos="0">
                    <a:srgbClr val="FFFFFF"/>
                  </a:gs>
                  <a:gs pos="100000">
                    <a:srgbClr val="3ECF8E"/>
                  </a:gs>
                </a:gsLst>
                <a:lin ang="1800000" scaled="0"/>
              </a:gradFill>
              <a:latin typeface="Noto Sans JP" panose="020B0200000000000000" pitchFamily="34" charset="-128"/>
              <a:ea typeface="Noto Sans JP" panose="020B0200000000000000" pitchFamily="34" charset="-128"/>
            </a:endParaRP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最新情報を</a:t>
            </a:r>
            <a:br>
              <a:rPr kumimoji="1" lang="en-US" altLang="ja-JP" sz="36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b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いつでも確認</a:t>
            </a:r>
            <a:endParaRPr kumimoji="1" lang="ja-JP" altLang="en-US" sz="2800">
              <a:solidFill>
                <a:srgbClr val="FFFFFF"/>
              </a:solidFill>
              <a:latin typeface="Noto Sans JP" panose="020B0200000000000000" pitchFamily="34" charset="-128"/>
              <a:ea typeface="Noto Sans JP" panose="020B0200000000000000" pitchFamily="34" charset="-128"/>
            </a:endParaRPr>
          </a:p>
        </p:txBody>
      </p:sp>
      <p:pic>
        <p:nvPicPr>
          <p:cNvPr id="27" name="図 26" descr="挿絵 が含まれている画像&#10;&#10;自動的に生成された説明">
            <a:extLst>
              <a:ext uri="{FF2B5EF4-FFF2-40B4-BE49-F238E27FC236}">
                <a16:creationId xmlns:a16="http://schemas.microsoft.com/office/drawing/2014/main" id="{34954E8D-9ACA-AA25-1CD6-745283C15931}"/>
              </a:ext>
            </a:extLst>
          </p:cNvPr>
          <p:cNvPicPr>
            <a:picLocks noChangeAspect="1"/>
          </p:cNvPicPr>
          <p:nvPr/>
        </p:nvPicPr>
        <p:blipFill>
          <a:blip r:embed="rId11"/>
          <a:stretch>
            <a:fillRect/>
          </a:stretch>
        </p:blipFill>
        <p:spPr>
          <a:xfrm>
            <a:off x="10145602" y="3477018"/>
            <a:ext cx="1888942" cy="413279"/>
          </a:xfrm>
          <a:prstGeom prst="rect">
            <a:avLst/>
          </a:prstGeom>
        </p:spPr>
      </p:pic>
    </p:spTree>
    <p:extLst>
      <p:ext uri="{BB962C8B-B14F-4D97-AF65-F5344CB8AC3E}">
        <p14:creationId xmlns:p14="http://schemas.microsoft.com/office/powerpoint/2010/main" val="1211032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054 -2.40741E-6 C -0.00683 0.02797 -0.00228 0.05691 0.06326 0.06945 C 0.12869 0.08199 0.31283 0.07562 0.39204 0.07523 C 0.28407 0.07639 0.26552 0.62539 0.26465 0.83546 " pathEditMode="relative" rAng="0" ptsTypes="AAAA">
                                      <p:cBhvr>
                                        <p:cTn id="6" dur="3000" fill="hold"/>
                                        <p:tgtEl>
                                          <p:spTgt spid="10"/>
                                        </p:tgtEl>
                                        <p:attrNameLst>
                                          <p:attrName>ppt_x</p:attrName>
                                          <p:attrName>ppt_y</p:attrName>
                                        </p:attrNameLst>
                                      </p:cBhvr>
                                      <p:rCtr x="19444" y="41763"/>
                                    </p:animMotion>
                                  </p:childTnLst>
                                </p:cTn>
                              </p:par>
                              <p:par>
                                <p:cTn id="7" presetID="0" presetClass="path" presetSubtype="0" repeatCount="indefinite" accel="50000" decel="50000" fill="hold" grpId="0" nodeType="withEffect">
                                  <p:stCondLst>
                                    <p:cond delay="0"/>
                                  </p:stCondLst>
                                  <p:childTnLst>
                                    <p:animMotion origin="layout" path="M -1.35417E-6 4.32099E-6 C 0.00521 0.00289 -0.00163 0.01755 0.06272 0.01813 L 0.71452 0.01813 C 0.59527 0.02102 0.60656 0.45929 0.60504 0.78298 " pathEditMode="relative" rAng="0" ptsTypes="AAAA">
                                      <p:cBhvr>
                                        <p:cTn id="8" dur="5000" fill="hold"/>
                                        <p:tgtEl>
                                          <p:spTgt spid="7"/>
                                        </p:tgtEl>
                                        <p:attrNameLst>
                                          <p:attrName>ppt_x</p:attrName>
                                          <p:attrName>ppt_y</p:attrName>
                                        </p:attrNameLst>
                                      </p:cBhvr>
                                      <p:rCtr x="35731" y="39140"/>
                                    </p:animMotion>
                                  </p:childTnLst>
                                </p:cTn>
                              </p:par>
                              <p:par>
                                <p:cTn id="9" presetID="0" presetClass="path" presetSubtype="0" repeatCount="indefinite" accel="50000" decel="50000" fill="hold" grpId="0" nodeType="withEffect">
                                  <p:stCondLst>
                                    <p:cond delay="0"/>
                                  </p:stCondLst>
                                  <p:childTnLst>
                                    <p:animMotion origin="layout" path="M -0.00032 -0.00078 C 0.00912 -0.01601 -0.00911 -0.04418 0.06239 -0.04399 C 0.13346 -0.04379 0.82389 -0.04707 1.05306 -0.05093 C 1.28277 -0.0544 1.35818 0.12191 1.4451 0.12095 C 1.53234 0.12017 1.80208 0.12885 1.89855 0.12885 C 1.9949 0.12866 2.04612 -0.14044 2.15972 -0.14699 C 2.27355 -0.15375 2.31174 -0.08488 2.32758 0.01273 " pathEditMode="relative" rAng="0" ptsTypes="AAAAAAA">
                                      <p:cBhvr>
                                        <p:cTn id="10" dur="10000" fill="hold"/>
                                        <p:tgtEl>
                                          <p:spTgt spid="13"/>
                                        </p:tgtEl>
                                        <p:attrNameLst>
                                          <p:attrName>ppt_x</p:attrName>
                                          <p:attrName>ppt_y</p:attrName>
                                        </p:attrNameLst>
                                      </p:cBhvr>
                                      <p:rCtr x="116395" y="-868"/>
                                    </p:animMotion>
                                  </p:childTnLst>
                                </p:cTn>
                              </p:par>
                              <p:par>
                                <p:cTn id="11" presetID="0" presetClass="path" presetSubtype="0" repeatCount="indefinite" accel="50000" decel="50000" fill="hold" grpId="0" nodeType="withEffect">
                                  <p:stCondLst>
                                    <p:cond delay="0"/>
                                  </p:stCondLst>
                                  <p:childTnLst>
                                    <p:animMotion origin="layout" path="M -3.75E-6 -2.03704E-6 C 0.00011 0.05845 0.02485 0.07446 0.06912 0.07446 L 0.39616 0.07446 C 0.30003 0.07581 0.26769 0.413 0.26563 0.63253 " pathEditMode="relative" rAng="0" ptsTypes="AAAA">
                                      <p:cBhvr>
                                        <p:cTn id="12" dur="3000" fill="hold"/>
                                        <p:tgtEl>
                                          <p:spTgt spid="8"/>
                                        </p:tgtEl>
                                        <p:attrNameLst>
                                          <p:attrName>ppt_x</p:attrName>
                                          <p:attrName>ppt_y</p:attrName>
                                        </p:attrNameLst>
                                      </p:cBhvr>
                                      <p:rCtr x="19813" y="31617"/>
                                    </p:animMotion>
                                  </p:childTnLst>
                                </p:cTn>
                              </p:par>
                              <p:par>
                                <p:cTn id="13" presetID="0" presetClass="path" presetSubtype="0" repeatCount="indefinite" accel="50000" decel="50000" fill="hold" grpId="0" nodeType="withEffect">
                                  <p:stCondLst>
                                    <p:cond delay="0"/>
                                  </p:stCondLst>
                                  <p:childTnLst>
                                    <p:animMotion origin="layout" path="M -0.00032 -1.11111E-6 C 0.01324 0.00617 -0.01801 0.0083 0.06706 0.01177 C 0.15202 0.01524 0.85808 0.01235 1.03689 0.01312 C 0.92502 0.01235 0.89931 0.37288 0.90191 0.58854 " pathEditMode="relative" rAng="0" ptsTypes="AAAA">
                                      <p:cBhvr>
                                        <p:cTn id="14" dur="2000" fill="hold"/>
                                        <p:tgtEl>
                                          <p:spTgt spid="12"/>
                                        </p:tgtEl>
                                        <p:attrNameLst>
                                          <p:attrName>ppt_x</p:attrName>
                                          <p:attrName>ppt_y</p:attrName>
                                        </p:attrNameLst>
                                      </p:cBhvr>
                                      <p:rCtr x="51866" y="29417"/>
                                    </p:animMotion>
                                  </p:childTnLst>
                                </p:cTn>
                              </p:par>
                              <p:par>
                                <p:cTn id="15" presetID="0" presetClass="path" presetSubtype="0" repeatCount="indefinite" accel="50000" decel="50000" fill="hold" grpId="0" nodeType="withEffect">
                                  <p:stCondLst>
                                    <p:cond delay="0"/>
                                  </p:stCondLst>
                                  <p:childTnLst>
                                    <p:animMotion origin="layout" path="M 0.00022 -0.00077 C 0.01357 -0.05845 0.03332 -0.04475 0.06283 -0.04417 L 0.7143 -0.05555 C 0.59875 -0.05459 0.60374 0.28492 0.60189 0.52006 " pathEditMode="relative" rAng="0" ptsTypes="AAAA">
                                      <p:cBhvr>
                                        <p:cTn id="16" dur="5000" fill="hold"/>
                                        <p:tgtEl>
                                          <p:spTgt spid="5"/>
                                        </p:tgtEl>
                                        <p:attrNameLst>
                                          <p:attrName>ppt_x</p:attrName>
                                          <p:attrName>ppt_y</p:attrName>
                                        </p:attrNameLst>
                                      </p:cBhvr>
                                      <p:rCtr x="35710" y="23302"/>
                                    </p:animMotion>
                                  </p:childTnLst>
                                </p:cTn>
                              </p:par>
                              <p:par>
                                <p:cTn id="17" presetID="0" presetClass="path" presetSubtype="0" repeatCount="indefinite" accel="50000" decel="50000" fill="hold" grpId="0" nodeType="withEffect">
                                  <p:stCondLst>
                                    <p:cond delay="0"/>
                                  </p:stCondLst>
                                  <p:childTnLst>
                                    <p:animMotion origin="layout" path="M -3.75E-6 8.02469E-7 C 0.01639 0.0299 0.00076 0.06018 0.06652 0.07253 C 0.1326 0.08449 0.34799 0.07253 0.39345 0.07214 C 0.32433 0.07292 0.26682 0.29765 0.26519 0.45332 " pathEditMode="relative" rAng="0" ptsTypes="AAAA">
                                      <p:cBhvr>
                                        <p:cTn id="18" dur="3000" fill="hold"/>
                                        <p:tgtEl>
                                          <p:spTgt spid="11"/>
                                        </p:tgtEl>
                                        <p:attrNameLst>
                                          <p:attrName>ppt_x</p:attrName>
                                          <p:attrName>ppt_y</p:attrName>
                                        </p:attrNameLst>
                                      </p:cBhvr>
                                      <p:rCtr x="19672" y="22666"/>
                                    </p:animMotion>
                                  </p:childTnLst>
                                </p:cTn>
                              </p:par>
                              <p:par>
                                <p:cTn id="19" presetID="0" presetClass="path" presetSubtype="0" repeatCount="indefinite" accel="50000" decel="50000" fill="hold" grpId="0" nodeType="withEffect">
                                  <p:stCondLst>
                                    <p:cond delay="0"/>
                                  </p:stCondLst>
                                  <p:childTnLst>
                                    <p:animMotion origin="layout" path="M -3.75E-6 -0.00058 C 0.25402 -0.0054 0.81044 -0.00656 1.05209 -0.0027 C 1.29362 0.00135 1.33855 -0.19136 1.44239 -0.18982 C 1.54644 -0.18827 1.78505 -0.19252 1.90289 -0.19348 C 2.02105 -0.19445 2.05426 -0.45255 2.15018 -0.46219 C 2.24621 -0.47184 2.27984 -0.44252 2.32867 -0.29591 " pathEditMode="relative" rAng="0" ptsTypes="AAAAAA">
                                      <p:cBhvr>
                                        <p:cTn id="20" dur="10000" fill="hold"/>
                                        <p:tgtEl>
                                          <p:spTgt spid="9"/>
                                        </p:tgtEl>
                                        <p:attrNameLst>
                                          <p:attrName>ppt_x</p:attrName>
                                          <p:attrName>ppt_y</p:attrName>
                                        </p:attrNameLst>
                                      </p:cBhvr>
                                      <p:rCtr x="116439" y="-23167"/>
                                    </p:animMotion>
                                  </p:childTnLst>
                                </p:cTn>
                              </p:par>
                              <p:par>
                                <p:cTn id="21" presetID="0" presetClass="path" presetSubtype="0" repeatCount="indefinite" accel="50000" decel="50000" fill="hold" grpId="0" nodeType="withEffect">
                                  <p:stCondLst>
                                    <p:cond delay="0"/>
                                  </p:stCondLst>
                                  <p:childTnLst>
                                    <p:animMotion origin="layout" path="M -0.0001 -0.00115 C 0.00955 -0.04417 0.00727 -0.05324 0.0624 -0.05111 C 0.11697 -0.04957 0.83681 -0.05517 1.0369 -0.05844 C 0.91342 -0.05729 0.90191 0.16069 0.90256 0.32987 " pathEditMode="relative" rAng="0" ptsTypes="AAAA">
                                      <p:cBhvr>
                                        <p:cTn id="22" dur="7000" fill="hold"/>
                                        <p:tgtEl>
                                          <p:spTgt spid="4"/>
                                        </p:tgtEl>
                                        <p:attrNameLst>
                                          <p:attrName>ppt_x</p:attrName>
                                          <p:attrName>ppt_y</p:attrName>
                                        </p:attrNameLst>
                                      </p:cBhvr>
                                      <p:rCtr x="51855" y="136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F9084-23C7-419F-FF27-CB549B2C6916}"/>
            </a:ext>
          </a:extLst>
        </p:cNvPr>
        <p:cNvGrpSpPr/>
        <p:nvPr/>
      </p:nvGrpSpPr>
      <p:grpSpPr>
        <a:xfrm>
          <a:off x="0" y="0"/>
          <a:ext cx="0" cy="0"/>
          <a:chOff x="0" y="0"/>
          <a:chExt cx="0" cy="0"/>
        </a:xfrm>
      </p:grpSpPr>
      <p:sp>
        <p:nvSpPr>
          <p:cNvPr id="45" name="角丸四角形 44">
            <a:extLst>
              <a:ext uri="{FF2B5EF4-FFF2-40B4-BE49-F238E27FC236}">
                <a16:creationId xmlns:a16="http://schemas.microsoft.com/office/drawing/2014/main" id="{AE5EE7CA-68AD-20DD-6D03-D8622CB2B417}"/>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49" name="角丸四角形 48">
            <a:extLst>
              <a:ext uri="{FF2B5EF4-FFF2-40B4-BE49-F238E27FC236}">
                <a16:creationId xmlns:a16="http://schemas.microsoft.com/office/drawing/2014/main" id="{898B3544-26A7-BC18-0223-E8EA6C5E4F2C}"/>
              </a:ext>
            </a:extLst>
          </p:cNvPr>
          <p:cNvSpPr/>
          <p:nvPr/>
        </p:nvSpPr>
        <p:spPr>
          <a:xfrm>
            <a:off x="-28100806" y="2207103"/>
            <a:ext cx="25869027" cy="9623777"/>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23ABF877-9144-4590-3444-C5E7E663054B}"/>
              </a:ext>
            </a:extLst>
          </p:cNvPr>
          <p:cNvSpPr/>
          <p:nvPr/>
        </p:nvSpPr>
        <p:spPr>
          <a:xfrm>
            <a:off x="-2642097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8C4F5D22-1D0A-9713-FB89-DB68EB237DC2}"/>
              </a:ext>
            </a:extLst>
          </p:cNvPr>
          <p:cNvSpPr/>
          <p:nvPr/>
        </p:nvSpPr>
        <p:spPr>
          <a:xfrm>
            <a:off x="-2636595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71FE0718-9563-67CF-F8D0-C8F90EB25D60}"/>
              </a:ext>
            </a:extLst>
          </p:cNvPr>
          <p:cNvSpPr/>
          <p:nvPr/>
        </p:nvSpPr>
        <p:spPr>
          <a:xfrm>
            <a:off x="-2642097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738A22F1-C856-AD1E-9842-895C0A153477}"/>
              </a:ext>
            </a:extLst>
          </p:cNvPr>
          <p:cNvSpPr/>
          <p:nvPr/>
        </p:nvSpPr>
        <p:spPr>
          <a:xfrm>
            <a:off x="-2578585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4FA558E9-1881-F897-E80A-CBE07C4B540C}"/>
              </a:ext>
            </a:extLst>
          </p:cNvPr>
          <p:cNvSpPr/>
          <p:nvPr/>
        </p:nvSpPr>
        <p:spPr>
          <a:xfrm>
            <a:off x="-2636595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36A5E3D0-0FC9-D31D-2A21-80414337B954}"/>
              </a:ext>
            </a:extLst>
          </p:cNvPr>
          <p:cNvSpPr/>
          <p:nvPr/>
        </p:nvSpPr>
        <p:spPr>
          <a:xfrm>
            <a:off x="-2659032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577CE256-4281-F085-17BF-C10E1D691107}"/>
              </a:ext>
            </a:extLst>
          </p:cNvPr>
          <p:cNvSpPr/>
          <p:nvPr/>
        </p:nvSpPr>
        <p:spPr>
          <a:xfrm>
            <a:off x="-2631250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AB08B9E8-8282-1571-8CC5-44D1FBC06BAC}"/>
              </a:ext>
            </a:extLst>
          </p:cNvPr>
          <p:cNvSpPr/>
          <p:nvPr/>
        </p:nvSpPr>
        <p:spPr>
          <a:xfrm>
            <a:off x="-2639629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48CB2BC3-4DFA-E3B7-0261-054FB384ADBF}"/>
              </a:ext>
            </a:extLst>
          </p:cNvPr>
          <p:cNvSpPr/>
          <p:nvPr/>
        </p:nvSpPr>
        <p:spPr>
          <a:xfrm>
            <a:off x="-2615453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0" name="円/楕円 49">
            <a:extLst>
              <a:ext uri="{FF2B5EF4-FFF2-40B4-BE49-F238E27FC236}">
                <a16:creationId xmlns:a16="http://schemas.microsoft.com/office/drawing/2014/main" id="{67B066BC-DB7E-3F28-9D09-C09A75386CA6}"/>
              </a:ext>
            </a:extLst>
          </p:cNvPr>
          <p:cNvSpPr/>
          <p:nvPr/>
        </p:nvSpPr>
        <p:spPr>
          <a:xfrm>
            <a:off x="-26420978" y="458763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B21CC18A-F501-E933-8AD4-98EC28CED5A7}"/>
              </a:ext>
            </a:extLst>
          </p:cNvPr>
          <p:cNvSpPr/>
          <p:nvPr/>
        </p:nvSpPr>
        <p:spPr>
          <a:xfrm>
            <a:off x="-2636595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E06703A8-4B07-81AF-4572-6A1A15391553}"/>
              </a:ext>
            </a:extLst>
          </p:cNvPr>
          <p:cNvSpPr/>
          <p:nvPr/>
        </p:nvSpPr>
        <p:spPr>
          <a:xfrm>
            <a:off x="-26420978" y="4562335"/>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3DC55EB6-8711-BD11-A8D2-6B3E60D3D0DF}"/>
              </a:ext>
            </a:extLst>
          </p:cNvPr>
          <p:cNvSpPr/>
          <p:nvPr/>
        </p:nvSpPr>
        <p:spPr>
          <a:xfrm>
            <a:off x="-25785855" y="3232879"/>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37075502-1816-52A0-D3B8-0DA4A99E1E88}"/>
              </a:ext>
            </a:extLst>
          </p:cNvPr>
          <p:cNvSpPr/>
          <p:nvPr/>
        </p:nvSpPr>
        <p:spPr>
          <a:xfrm>
            <a:off x="-26365953" y="59158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C2C1FF5D-6FE9-D1FE-F808-E6884710F087}"/>
              </a:ext>
            </a:extLst>
          </p:cNvPr>
          <p:cNvSpPr/>
          <p:nvPr/>
        </p:nvSpPr>
        <p:spPr>
          <a:xfrm>
            <a:off x="-26590322"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C2EC3BC2-E89C-0804-6AE1-949BC3352EAA}"/>
              </a:ext>
            </a:extLst>
          </p:cNvPr>
          <p:cNvSpPr/>
          <p:nvPr/>
        </p:nvSpPr>
        <p:spPr>
          <a:xfrm>
            <a:off x="-26312505" y="594730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F0071447-8ADB-B998-358E-26443F3E9C83}"/>
              </a:ext>
            </a:extLst>
          </p:cNvPr>
          <p:cNvSpPr/>
          <p:nvPr/>
        </p:nvSpPr>
        <p:spPr>
          <a:xfrm>
            <a:off x="-26396297" y="4527041"/>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D67E8E36-D625-2D80-A0E0-3BF4404EAEA9}"/>
              </a:ext>
            </a:extLst>
          </p:cNvPr>
          <p:cNvSpPr/>
          <p:nvPr/>
        </p:nvSpPr>
        <p:spPr>
          <a:xfrm>
            <a:off x="-26154535" y="3176393"/>
            <a:ext cx="422833" cy="422830"/>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8" name="テキスト ボックス 67">
            <a:extLst>
              <a:ext uri="{FF2B5EF4-FFF2-40B4-BE49-F238E27FC236}">
                <a16:creationId xmlns:a16="http://schemas.microsoft.com/office/drawing/2014/main" id="{8660A95B-8EA6-33E1-6452-F80D52C7427D}"/>
              </a:ext>
            </a:extLst>
          </p:cNvPr>
          <p:cNvSpPr txBox="1"/>
          <p:nvPr/>
        </p:nvSpPr>
        <p:spPr>
          <a:xfrm>
            <a:off x="-20402978" y="9858053"/>
            <a:ext cx="10034102" cy="1319368"/>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F66E7CAA-5A94-48E2-74D1-061C2F7D1B73}"/>
              </a:ext>
            </a:extLst>
          </p:cNvPr>
          <p:cNvCxnSpPr/>
          <p:nvPr/>
        </p:nvCxnSpPr>
        <p:spPr>
          <a:xfrm>
            <a:off x="-24229200" y="4949871"/>
            <a:ext cx="30923059"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BC4FFD45-F194-CC40-4D32-20088E859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345" y="3507892"/>
            <a:ext cx="2639348" cy="26393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E7498E3E-F5EF-EA04-FA62-5B3C6567AF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16"/>
          <a:stretch/>
        </p:blipFill>
        <p:spPr bwMode="auto">
          <a:xfrm>
            <a:off x="720843" y="3726915"/>
            <a:ext cx="2136584" cy="2201300"/>
          </a:xfrm>
          <a:prstGeom prst="rect">
            <a:avLst/>
          </a:prstGeom>
          <a:noFill/>
          <a:extLst>
            <a:ext uri="{909E8E84-426E-40DD-AFC4-6F175D3DCCD1}">
              <a14:hiddenFill xmlns:a14="http://schemas.microsoft.com/office/drawing/2010/main">
                <a:solidFill>
                  <a:srgbClr val="FFFFFF"/>
                </a:solidFill>
              </a14:hiddenFill>
            </a:ext>
          </a:extLst>
        </p:spPr>
      </p:pic>
      <p:sp>
        <p:nvSpPr>
          <p:cNvPr id="73" name="角丸四角形 72">
            <a:extLst>
              <a:ext uri="{FF2B5EF4-FFF2-40B4-BE49-F238E27FC236}">
                <a16:creationId xmlns:a16="http://schemas.microsoft.com/office/drawing/2014/main" id="{18AC9883-E3F6-7FB6-E47F-138449A17E07}"/>
              </a:ext>
            </a:extLst>
          </p:cNvPr>
          <p:cNvSpPr/>
          <p:nvPr/>
        </p:nvSpPr>
        <p:spPr>
          <a:xfrm>
            <a:off x="-20289670" y="2797465"/>
            <a:ext cx="414608" cy="4304808"/>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FABD0B8B-829C-F376-D322-F21B5A189E49}"/>
              </a:ext>
            </a:extLst>
          </p:cNvPr>
          <p:cNvSpPr/>
          <p:nvPr/>
        </p:nvSpPr>
        <p:spPr>
          <a:xfrm>
            <a:off x="-15593229" y="2797465"/>
            <a:ext cx="414608" cy="4304808"/>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CECF3CCF-838F-7415-5EC6-0B7C8908A70E}"/>
              </a:ext>
            </a:extLst>
          </p:cNvPr>
          <p:cNvSpPr/>
          <p:nvPr/>
        </p:nvSpPr>
        <p:spPr>
          <a:xfrm>
            <a:off x="-10896787" y="2797465"/>
            <a:ext cx="414608" cy="4304808"/>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3" name="正方形/長方形 62">
            <a:extLst>
              <a:ext uri="{FF2B5EF4-FFF2-40B4-BE49-F238E27FC236}">
                <a16:creationId xmlns:a16="http://schemas.microsoft.com/office/drawing/2014/main" id="{50371599-B5AA-DBB3-E7DC-21F19DB5597A}"/>
              </a:ext>
            </a:extLst>
          </p:cNvPr>
          <p:cNvSpPr/>
          <p:nvPr/>
        </p:nvSpPr>
        <p:spPr>
          <a:xfrm>
            <a:off x="-27375539" y="2365243"/>
            <a:ext cx="1950388" cy="6006768"/>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2" name="グループ化 1">
            <a:extLst>
              <a:ext uri="{FF2B5EF4-FFF2-40B4-BE49-F238E27FC236}">
                <a16:creationId xmlns:a16="http://schemas.microsoft.com/office/drawing/2014/main" id="{812F9262-D7A7-7D3D-FFF7-0C3605F052CA}"/>
              </a:ext>
            </a:extLst>
          </p:cNvPr>
          <p:cNvGrpSpPr/>
          <p:nvPr/>
        </p:nvGrpSpPr>
        <p:grpSpPr>
          <a:xfrm>
            <a:off x="-27367434" y="2972969"/>
            <a:ext cx="2795924" cy="4030137"/>
            <a:chOff x="1091642" y="3615620"/>
            <a:chExt cx="978332" cy="1410200"/>
          </a:xfrm>
        </p:grpSpPr>
        <p:pic>
          <p:nvPicPr>
            <p:cNvPr id="16" name="Picture 14">
              <a:extLst>
                <a:ext uri="{FF2B5EF4-FFF2-40B4-BE49-F238E27FC236}">
                  <a16:creationId xmlns:a16="http://schemas.microsoft.com/office/drawing/2014/main" id="{7B958B8D-C0B2-70F7-6256-C08B8B462DD0}"/>
                </a:ext>
              </a:extLst>
            </p:cNvPr>
            <p:cNvPicPr>
              <a:picLocks noChangeAspect="1" noChangeArrowheads="1"/>
            </p:cNvPicPr>
            <p:nvPr/>
          </p:nvPicPr>
          <p:blipFill>
            <a:blip r:embed="rId5"/>
            <a:srcRect/>
            <a:stretch/>
          </p:blipFill>
          <p:spPr bwMode="auto">
            <a:xfrm>
              <a:off x="1091642" y="3615620"/>
              <a:ext cx="978332" cy="290316"/>
            </a:xfrm>
            <a:prstGeom prst="rect">
              <a:avLst/>
            </a:prstGeom>
            <a:solidFill>
              <a:srgbClr val="FFFFFF"/>
            </a:solidFill>
          </p:spPr>
        </p:pic>
        <p:pic>
          <p:nvPicPr>
            <p:cNvPr id="19" name="グラフィックス 18">
              <a:extLst>
                <a:ext uri="{FF2B5EF4-FFF2-40B4-BE49-F238E27FC236}">
                  <a16:creationId xmlns:a16="http://schemas.microsoft.com/office/drawing/2014/main" id="{0B6D5402-CE5B-20DB-8465-B1446D0D7A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0504" y="4114800"/>
              <a:ext cx="273503" cy="279581"/>
            </a:xfrm>
            <a:prstGeom prst="rect">
              <a:avLst/>
            </a:prstGeom>
          </p:spPr>
        </p:pic>
        <p:pic>
          <p:nvPicPr>
            <p:cNvPr id="21" name="Picture 12" descr="Foreign Investors Score Breakthrough in Japan | SquareWell Partners Ltd">
              <a:extLst>
                <a:ext uri="{FF2B5EF4-FFF2-40B4-BE49-F238E27FC236}">
                  <a16:creationId xmlns:a16="http://schemas.microsoft.com/office/drawing/2014/main" id="{CAB30CBF-5E8A-FC87-CBC8-A06ACF76C3E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図 71">
            <a:extLst>
              <a:ext uri="{FF2B5EF4-FFF2-40B4-BE49-F238E27FC236}">
                <a16:creationId xmlns:a16="http://schemas.microsoft.com/office/drawing/2014/main" id="{955C5532-6C9F-74E3-2686-01759D8956D9}"/>
              </a:ext>
            </a:extLst>
          </p:cNvPr>
          <p:cNvPicPr>
            <a:picLocks noChangeAspect="1"/>
          </p:cNvPicPr>
          <p:nvPr/>
        </p:nvPicPr>
        <p:blipFill>
          <a:blip r:embed="rId10"/>
          <a:srcRect l="8520" t="773" r="8732"/>
          <a:stretch/>
        </p:blipFill>
        <p:spPr>
          <a:xfrm>
            <a:off x="6871651" y="3339830"/>
            <a:ext cx="1909183" cy="3846811"/>
          </a:xfrm>
          <a:prstGeom prst="rect">
            <a:avLst/>
          </a:prstGeom>
        </p:spPr>
      </p:pic>
      <p:sp>
        <p:nvSpPr>
          <p:cNvPr id="22" name="正方形/長方形 21">
            <a:extLst>
              <a:ext uri="{FF2B5EF4-FFF2-40B4-BE49-F238E27FC236}">
                <a16:creationId xmlns:a16="http://schemas.microsoft.com/office/drawing/2014/main" id="{199B62E5-1D70-36BE-1FBA-11F54CFCB09C}"/>
              </a:ext>
            </a:extLst>
          </p:cNvPr>
          <p:cNvSpPr/>
          <p:nvPr/>
        </p:nvSpPr>
        <p:spPr>
          <a:xfrm>
            <a:off x="9438689" y="2729130"/>
            <a:ext cx="5191711" cy="5500470"/>
          </a:xfrm>
          <a:prstGeom prst="rect">
            <a:avLst/>
          </a:prstGeom>
          <a:solidFill>
            <a:schemeClr val="tx1"/>
          </a:solidFill>
          <a:ln>
            <a:noFill/>
          </a:ln>
          <a:effectLst>
            <a:glow rad="635000">
              <a:schemeClr val="tx1"/>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5" name="テキスト ボックス 24">
            <a:extLst>
              <a:ext uri="{FF2B5EF4-FFF2-40B4-BE49-F238E27FC236}">
                <a16:creationId xmlns:a16="http://schemas.microsoft.com/office/drawing/2014/main" id="{6A28E770-1359-79A6-3526-91D64E16C4F0}"/>
              </a:ext>
            </a:extLst>
          </p:cNvPr>
          <p:cNvSpPr txBox="1"/>
          <p:nvPr/>
        </p:nvSpPr>
        <p:spPr>
          <a:xfrm>
            <a:off x="9967810" y="3387808"/>
            <a:ext cx="4322725" cy="2308324"/>
          </a:xfrm>
          <a:prstGeom prst="rect">
            <a:avLst/>
          </a:prstGeom>
          <a:noFill/>
        </p:spPr>
        <p:txBody>
          <a:bodyPr wrap="square" rtlCol="0">
            <a:spAutoFit/>
          </a:bodyPr>
          <a:lstStyle/>
          <a:p>
            <a:endParaRPr kumimoji="1" lang="en-US" altLang="ja-JP" sz="3600" b="1" dirty="0">
              <a:gradFill>
                <a:gsLst>
                  <a:gs pos="0">
                    <a:srgbClr val="FFFFFF"/>
                  </a:gs>
                  <a:gs pos="100000">
                    <a:srgbClr val="3ECF8E"/>
                  </a:gs>
                </a:gsLst>
                <a:lin ang="1800000" scaled="0"/>
              </a:gradFill>
              <a:latin typeface="Noto Sans JP" panose="020B0200000000000000" pitchFamily="34" charset="-128"/>
              <a:ea typeface="Noto Sans JP" panose="020B0200000000000000" pitchFamily="34" charset="-128"/>
            </a:endParaRPr>
          </a:p>
          <a:p>
            <a:endParaRPr kumimoji="1" lang="en-US" altLang="ja-JP" sz="3600" dirty="0">
              <a:solidFill>
                <a:srgbClr val="FFFFFF"/>
              </a:solidFill>
              <a:latin typeface="Noto Sans JP" panose="020B0200000000000000" pitchFamily="34" charset="-128"/>
              <a:ea typeface="Noto Sans JP" panose="020B0200000000000000" pitchFamily="34" charset="-128"/>
            </a:endParaRPr>
          </a:p>
          <a:p>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最新情報を</a:t>
            </a:r>
            <a:br>
              <a:rPr kumimoji="1" lang="en-US" altLang="ja-JP" sz="36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b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いつでも確認</a:t>
            </a:r>
            <a:endParaRPr kumimoji="1" lang="ja-JP" altLang="en-US" sz="2800">
              <a:solidFill>
                <a:srgbClr val="FFFFFF"/>
              </a:solidFill>
              <a:latin typeface="Noto Sans JP" panose="020B0200000000000000" pitchFamily="34" charset="-128"/>
              <a:ea typeface="Noto Sans JP" panose="020B0200000000000000" pitchFamily="34" charset="-128"/>
            </a:endParaRPr>
          </a:p>
        </p:txBody>
      </p:sp>
      <p:pic>
        <p:nvPicPr>
          <p:cNvPr id="27" name="図 26" descr="挿絵 が含まれている画像&#10;&#10;自動的に生成された説明">
            <a:extLst>
              <a:ext uri="{FF2B5EF4-FFF2-40B4-BE49-F238E27FC236}">
                <a16:creationId xmlns:a16="http://schemas.microsoft.com/office/drawing/2014/main" id="{B4D4E337-4DDD-9FE2-3ECB-E5C3A6D82353}"/>
              </a:ext>
            </a:extLst>
          </p:cNvPr>
          <p:cNvPicPr>
            <a:picLocks noChangeAspect="1"/>
          </p:cNvPicPr>
          <p:nvPr/>
        </p:nvPicPr>
        <p:blipFill>
          <a:blip r:embed="rId11"/>
          <a:stretch>
            <a:fillRect/>
          </a:stretch>
        </p:blipFill>
        <p:spPr>
          <a:xfrm>
            <a:off x="10145602" y="3477018"/>
            <a:ext cx="1888942" cy="413279"/>
          </a:xfrm>
          <a:prstGeom prst="rect">
            <a:avLst/>
          </a:prstGeom>
        </p:spPr>
      </p:pic>
    </p:spTree>
    <p:extLst>
      <p:ext uri="{BB962C8B-B14F-4D97-AF65-F5344CB8AC3E}">
        <p14:creationId xmlns:p14="http://schemas.microsoft.com/office/powerpoint/2010/main" val="18549321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7D917-D50E-05E3-27FC-1A36D1D9A60A}"/>
            </a:ext>
          </a:extLst>
        </p:cNvPr>
        <p:cNvGrpSpPr/>
        <p:nvPr/>
      </p:nvGrpSpPr>
      <p:grpSpPr>
        <a:xfrm>
          <a:off x="0" y="0"/>
          <a:ext cx="0" cy="0"/>
          <a:chOff x="0" y="0"/>
          <a:chExt cx="0" cy="0"/>
        </a:xfrm>
      </p:grpSpPr>
      <p:grpSp>
        <p:nvGrpSpPr>
          <p:cNvPr id="43" name="グループ化 42">
            <a:extLst>
              <a:ext uri="{FF2B5EF4-FFF2-40B4-BE49-F238E27FC236}">
                <a16:creationId xmlns:a16="http://schemas.microsoft.com/office/drawing/2014/main" id="{5928FA7D-73A3-1F39-EE1E-DDBDF9E49264}"/>
              </a:ext>
            </a:extLst>
          </p:cNvPr>
          <p:cNvGrpSpPr/>
          <p:nvPr/>
        </p:nvGrpSpPr>
        <p:grpSpPr>
          <a:xfrm>
            <a:off x="753035" y="2719254"/>
            <a:ext cx="9423699" cy="3809825"/>
            <a:chOff x="753035" y="2719254"/>
            <a:chExt cx="9423699" cy="3809825"/>
          </a:xfrm>
        </p:grpSpPr>
        <p:sp>
          <p:nvSpPr>
            <p:cNvPr id="44" name="角丸四角形 43">
              <a:extLst>
                <a:ext uri="{FF2B5EF4-FFF2-40B4-BE49-F238E27FC236}">
                  <a16:creationId xmlns:a16="http://schemas.microsoft.com/office/drawing/2014/main" id="{14F083CA-0486-D666-6CD4-EF3AA3D6643A}"/>
                </a:ext>
              </a:extLst>
            </p:cNvPr>
            <p:cNvSpPr/>
            <p:nvPr/>
          </p:nvSpPr>
          <p:spPr>
            <a:xfrm>
              <a:off x="7882862" y="2725423"/>
              <a:ext cx="2004088" cy="3549015"/>
            </a:xfrm>
            <a:prstGeom prst="roundRect">
              <a:avLst>
                <a:gd name="adj" fmla="val 8044"/>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6" name="角丸四角形 45">
              <a:extLst>
                <a:ext uri="{FF2B5EF4-FFF2-40B4-BE49-F238E27FC236}">
                  <a16:creationId xmlns:a16="http://schemas.microsoft.com/office/drawing/2014/main" id="{2B52D858-87CF-F175-D511-A458CBDF9148}"/>
                </a:ext>
              </a:extLst>
            </p:cNvPr>
            <p:cNvSpPr/>
            <p:nvPr/>
          </p:nvSpPr>
          <p:spPr>
            <a:xfrm>
              <a:off x="847448" y="2719254"/>
              <a:ext cx="1998396" cy="3549015"/>
            </a:xfrm>
            <a:prstGeom prst="roundRect">
              <a:avLst>
                <a:gd name="adj" fmla="val 8044"/>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7" name="角丸四角形 46">
              <a:extLst>
                <a:ext uri="{FF2B5EF4-FFF2-40B4-BE49-F238E27FC236}">
                  <a16:creationId xmlns:a16="http://schemas.microsoft.com/office/drawing/2014/main" id="{996A04E7-52D1-B069-67FF-CF9DEEAD5616}"/>
                </a:ext>
              </a:extLst>
            </p:cNvPr>
            <p:cNvSpPr/>
            <p:nvPr/>
          </p:nvSpPr>
          <p:spPr>
            <a:xfrm>
              <a:off x="3245547" y="2719254"/>
              <a:ext cx="4237612" cy="3549015"/>
            </a:xfrm>
            <a:prstGeom prst="roundRect">
              <a:avLst>
                <a:gd name="adj" fmla="val 4432"/>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8" name="正方形/長方形 47">
              <a:extLst>
                <a:ext uri="{FF2B5EF4-FFF2-40B4-BE49-F238E27FC236}">
                  <a16:creationId xmlns:a16="http://schemas.microsoft.com/office/drawing/2014/main" id="{108DCE0E-BD2B-27F0-C542-2E2278EA5CBC}"/>
                </a:ext>
              </a:extLst>
            </p:cNvPr>
            <p:cNvSpPr/>
            <p:nvPr/>
          </p:nvSpPr>
          <p:spPr>
            <a:xfrm>
              <a:off x="753035" y="3087445"/>
              <a:ext cx="9423699" cy="3441634"/>
            </a:xfrm>
            <a:prstGeom prst="rect">
              <a:avLst/>
            </a:prstGeom>
            <a:solidFill>
              <a:srgbClr val="0110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sp>
        <p:nvSpPr>
          <p:cNvPr id="49" name="角丸四角形 48">
            <a:extLst>
              <a:ext uri="{FF2B5EF4-FFF2-40B4-BE49-F238E27FC236}">
                <a16:creationId xmlns:a16="http://schemas.microsoft.com/office/drawing/2014/main" id="{2B0CFA48-4709-C109-9F40-2CF2F07F0FDF}"/>
              </a:ext>
            </a:extLst>
          </p:cNvPr>
          <p:cNvSpPr/>
          <p:nvPr/>
        </p:nvSpPr>
        <p:spPr>
          <a:xfrm>
            <a:off x="835025" y="3347633"/>
            <a:ext cx="9051925" cy="3367491"/>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E35437AA-FEB7-3A28-38C3-B5D64B456720}"/>
              </a:ext>
            </a:extLst>
          </p:cNvPr>
          <p:cNvSpPr/>
          <p:nvPr/>
        </p:nvSpPr>
        <p:spPr>
          <a:xfrm>
            <a:off x="1422820" y="4180613"/>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1DB56670-7943-0062-49EA-5AF060F5F83D}"/>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17924612-B976-47E3-5E84-08F23A4A15C2}"/>
              </a:ext>
            </a:extLst>
          </p:cNvPr>
          <p:cNvSpPr/>
          <p:nvPr/>
        </p:nvSpPr>
        <p:spPr>
          <a:xfrm>
            <a:off x="1422820" y="417176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9FDE7483-054A-8F84-ADC3-E2AF8CFC94B6}"/>
              </a:ext>
            </a:extLst>
          </p:cNvPr>
          <p:cNvSpPr/>
          <p:nvPr/>
        </p:nvSpPr>
        <p:spPr>
          <a:xfrm>
            <a:off x="1645058" y="3706566"/>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03B0A26E-9282-8D4D-031E-3ACFB4DC91EC}"/>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EA8E074B-960F-D5C5-C73E-64327507BADE}"/>
              </a:ext>
            </a:extLst>
          </p:cNvPr>
          <p:cNvSpPr/>
          <p:nvPr/>
        </p:nvSpPr>
        <p:spPr>
          <a:xfrm>
            <a:off x="1363564"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2143A826-C3AA-D7DF-5344-4F3FAB71B97B}"/>
              </a:ext>
            </a:extLst>
          </p:cNvPr>
          <p:cNvSpPr/>
          <p:nvPr/>
        </p:nvSpPr>
        <p:spPr>
          <a:xfrm>
            <a:off x="1460776" y="465638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2" name="円/楕円 21">
            <a:extLst>
              <a:ext uri="{FF2B5EF4-FFF2-40B4-BE49-F238E27FC236}">
                <a16:creationId xmlns:a16="http://schemas.microsoft.com/office/drawing/2014/main" id="{D6549B9D-6C3D-86B6-0F2A-CC82F9A6BBBB}"/>
              </a:ext>
            </a:extLst>
          </p:cNvPr>
          <p:cNvSpPr/>
          <p:nvPr/>
        </p:nvSpPr>
        <p:spPr>
          <a:xfrm>
            <a:off x="1846646" y="370105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FAA1AC25-A59D-909C-5F57-424894EE35E7}"/>
              </a:ext>
            </a:extLst>
          </p:cNvPr>
          <p:cNvSpPr/>
          <p:nvPr/>
        </p:nvSpPr>
        <p:spPr>
          <a:xfrm>
            <a:off x="1431456" y="415941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1FCED0B8-F076-3180-7672-BD4725F35567}"/>
              </a:ext>
            </a:extLst>
          </p:cNvPr>
          <p:cNvSpPr/>
          <p:nvPr/>
        </p:nvSpPr>
        <p:spPr>
          <a:xfrm>
            <a:off x="1516052"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5" name="角丸四角形 44">
            <a:extLst>
              <a:ext uri="{FF2B5EF4-FFF2-40B4-BE49-F238E27FC236}">
                <a16:creationId xmlns:a16="http://schemas.microsoft.com/office/drawing/2014/main" id="{A6728337-32B1-5611-099F-6D094A89F42D}"/>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50" name="円/楕円 49">
            <a:extLst>
              <a:ext uri="{FF2B5EF4-FFF2-40B4-BE49-F238E27FC236}">
                <a16:creationId xmlns:a16="http://schemas.microsoft.com/office/drawing/2014/main" id="{C890A2B9-1E3D-49C7-7E4D-FB428AD5E445}"/>
              </a:ext>
            </a:extLst>
          </p:cNvPr>
          <p:cNvSpPr/>
          <p:nvPr/>
        </p:nvSpPr>
        <p:spPr>
          <a:xfrm>
            <a:off x="1422820" y="4180613"/>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30DF5C50-5342-1FF4-6834-D3F7BB894054}"/>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9ABFAF76-963B-83AF-1FB8-A06B24C181AA}"/>
              </a:ext>
            </a:extLst>
          </p:cNvPr>
          <p:cNvSpPr/>
          <p:nvPr/>
        </p:nvSpPr>
        <p:spPr>
          <a:xfrm>
            <a:off x="1422820" y="417176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309BDEFE-3BE0-593A-0214-D580B81E7F23}"/>
              </a:ext>
            </a:extLst>
          </p:cNvPr>
          <p:cNvSpPr/>
          <p:nvPr/>
        </p:nvSpPr>
        <p:spPr>
          <a:xfrm>
            <a:off x="1645058" y="3706566"/>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2B0F8BFF-D54F-5651-9810-51C9EB3CD5AA}"/>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5973E98C-C795-9E8F-156B-4921EB6ACFAB}"/>
              </a:ext>
            </a:extLst>
          </p:cNvPr>
          <p:cNvSpPr/>
          <p:nvPr/>
        </p:nvSpPr>
        <p:spPr>
          <a:xfrm>
            <a:off x="1363564"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36029E65-61F8-601F-99EA-9C908955F121}"/>
              </a:ext>
            </a:extLst>
          </p:cNvPr>
          <p:cNvSpPr/>
          <p:nvPr/>
        </p:nvSpPr>
        <p:spPr>
          <a:xfrm>
            <a:off x="1460776" y="465638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7" name="円/楕円 56">
            <a:extLst>
              <a:ext uri="{FF2B5EF4-FFF2-40B4-BE49-F238E27FC236}">
                <a16:creationId xmlns:a16="http://schemas.microsoft.com/office/drawing/2014/main" id="{D314BD93-5E53-1801-E88E-D982CDC26252}"/>
              </a:ext>
            </a:extLst>
          </p:cNvPr>
          <p:cNvSpPr/>
          <p:nvPr/>
        </p:nvSpPr>
        <p:spPr>
          <a:xfrm>
            <a:off x="1846646" y="370105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AE74201E-2B51-529D-22EE-587688BFC9A9}"/>
              </a:ext>
            </a:extLst>
          </p:cNvPr>
          <p:cNvSpPr/>
          <p:nvPr/>
        </p:nvSpPr>
        <p:spPr>
          <a:xfrm>
            <a:off x="1431456" y="415941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C604C0B7-D0FF-F523-6348-C267F04E0F9C}"/>
              </a:ext>
            </a:extLst>
          </p:cNvPr>
          <p:cNvSpPr/>
          <p:nvPr/>
        </p:nvSpPr>
        <p:spPr>
          <a:xfrm>
            <a:off x="1516052"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0" name="テキスト ボックス 59">
            <a:extLst>
              <a:ext uri="{FF2B5EF4-FFF2-40B4-BE49-F238E27FC236}">
                <a16:creationId xmlns:a16="http://schemas.microsoft.com/office/drawing/2014/main" id="{995102CE-A72F-B49F-FFE6-F7878B054C63}"/>
              </a:ext>
            </a:extLst>
          </p:cNvPr>
          <p:cNvSpPr txBox="1"/>
          <p:nvPr/>
        </p:nvSpPr>
        <p:spPr>
          <a:xfrm>
            <a:off x="4154177" y="2148683"/>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LLM filters</a:t>
            </a:r>
            <a:endParaRPr kumimoji="1" lang="ja-JP" altLang="en-US" sz="2400">
              <a:solidFill>
                <a:srgbClr val="FFFFFF"/>
              </a:solidFill>
              <a:latin typeface="Noto Sans JP" panose="020B0200000000000000" pitchFamily="34" charset="-128"/>
              <a:ea typeface="Noto Sans JP" panose="020B0200000000000000" pitchFamily="34" charset="-128"/>
            </a:endParaRPr>
          </a:p>
        </p:txBody>
      </p:sp>
      <p:sp>
        <p:nvSpPr>
          <p:cNvPr id="61" name="テキスト ボックス 60">
            <a:extLst>
              <a:ext uri="{FF2B5EF4-FFF2-40B4-BE49-F238E27FC236}">
                <a16:creationId xmlns:a16="http://schemas.microsoft.com/office/drawing/2014/main" id="{E4AF7CB2-1250-956A-B3CB-C09FACC72073}"/>
              </a:ext>
            </a:extLst>
          </p:cNvPr>
          <p:cNvSpPr txBox="1"/>
          <p:nvPr/>
        </p:nvSpPr>
        <p:spPr>
          <a:xfrm>
            <a:off x="7882862" y="2126047"/>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Geo Cording</a:t>
            </a:r>
            <a:endParaRPr kumimoji="1" lang="ja-JP" altLang="en-US" sz="2400">
              <a:solidFill>
                <a:srgbClr val="FFFFFF"/>
              </a:solidFill>
              <a:latin typeface="Noto Sans JP" panose="020B0200000000000000" pitchFamily="34" charset="-128"/>
              <a:ea typeface="Noto Sans JP" panose="020B0200000000000000" pitchFamily="34" charset="-128"/>
            </a:endParaRPr>
          </a:p>
        </p:txBody>
      </p:sp>
      <p:sp>
        <p:nvSpPr>
          <p:cNvPr id="63" name="正方形/長方形 62">
            <a:extLst>
              <a:ext uri="{FF2B5EF4-FFF2-40B4-BE49-F238E27FC236}">
                <a16:creationId xmlns:a16="http://schemas.microsoft.com/office/drawing/2014/main" id="{42A68C51-3A9A-DDDA-D855-B20C7FB9235E}"/>
              </a:ext>
            </a:extLst>
          </p:cNvPr>
          <p:cNvSpPr/>
          <p:nvPr/>
        </p:nvSpPr>
        <p:spPr>
          <a:xfrm>
            <a:off x="1365687" y="3615620"/>
            <a:ext cx="320526" cy="2009775"/>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64" name="グループ化 63">
            <a:extLst>
              <a:ext uri="{FF2B5EF4-FFF2-40B4-BE49-F238E27FC236}">
                <a16:creationId xmlns:a16="http://schemas.microsoft.com/office/drawing/2014/main" id="{4B0E6634-6979-2F3D-44BE-AD7F0BF9D56F}"/>
              </a:ext>
            </a:extLst>
          </p:cNvPr>
          <p:cNvGrpSpPr/>
          <p:nvPr/>
        </p:nvGrpSpPr>
        <p:grpSpPr>
          <a:xfrm>
            <a:off x="1091642" y="3615620"/>
            <a:ext cx="978332" cy="1410200"/>
            <a:chOff x="1091642" y="3615620"/>
            <a:chExt cx="978332" cy="1410200"/>
          </a:xfrm>
        </p:grpSpPr>
        <p:pic>
          <p:nvPicPr>
            <p:cNvPr id="65" name="Picture 14">
              <a:extLst>
                <a:ext uri="{FF2B5EF4-FFF2-40B4-BE49-F238E27FC236}">
                  <a16:creationId xmlns:a16="http://schemas.microsoft.com/office/drawing/2014/main" id="{008D3515-C5E8-701D-25A8-9A3ACED303E7}"/>
                </a:ext>
              </a:extLst>
            </p:cNvPr>
            <p:cNvPicPr>
              <a:picLocks noChangeAspect="1" noChangeArrowheads="1"/>
            </p:cNvPicPr>
            <p:nvPr/>
          </p:nvPicPr>
          <p:blipFill>
            <a:blip r:embed="rId3"/>
            <a:srcRect/>
            <a:stretch/>
          </p:blipFill>
          <p:spPr bwMode="auto">
            <a:xfrm>
              <a:off x="1091642" y="3615620"/>
              <a:ext cx="978332" cy="290316"/>
            </a:xfrm>
            <a:prstGeom prst="rect">
              <a:avLst/>
            </a:prstGeom>
            <a:solidFill>
              <a:srgbClr val="FFFFFF"/>
            </a:solidFill>
          </p:spPr>
        </p:pic>
        <p:pic>
          <p:nvPicPr>
            <p:cNvPr id="66" name="グラフィックス 65">
              <a:extLst>
                <a:ext uri="{FF2B5EF4-FFF2-40B4-BE49-F238E27FC236}">
                  <a16:creationId xmlns:a16="http://schemas.microsoft.com/office/drawing/2014/main" id="{0E15259F-A8FA-153F-2CB4-B11701711B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0504" y="4114800"/>
              <a:ext cx="273503" cy="279581"/>
            </a:xfrm>
            <a:prstGeom prst="rect">
              <a:avLst/>
            </a:prstGeom>
          </p:spPr>
        </p:pic>
        <p:pic>
          <p:nvPicPr>
            <p:cNvPr id="67" name="Picture 12" descr="Foreign Investors Score Breakthrough in Japan | SquareWell Partners Ltd">
              <a:extLst>
                <a:ext uri="{FF2B5EF4-FFF2-40B4-BE49-F238E27FC236}">
                  <a16:creationId xmlns:a16="http://schemas.microsoft.com/office/drawing/2014/main" id="{948A4C0F-26E0-E633-5841-D6327A260D1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テキスト ボックス 67">
            <a:extLst>
              <a:ext uri="{FF2B5EF4-FFF2-40B4-BE49-F238E27FC236}">
                <a16:creationId xmlns:a16="http://schemas.microsoft.com/office/drawing/2014/main" id="{0CA4EDB1-C7C8-F97F-AE9E-AC2C4A4E4A9A}"/>
              </a:ext>
            </a:extLst>
          </p:cNvPr>
          <p:cNvSpPr txBox="1"/>
          <p:nvPr/>
        </p:nvSpPr>
        <p:spPr>
          <a:xfrm>
            <a:off x="3528600" y="6024805"/>
            <a:ext cx="3511069" cy="461665"/>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42BB9FE6-D53A-6BA6-D475-E08E08800F38}"/>
              </a:ext>
            </a:extLst>
          </p:cNvPr>
          <p:cNvCxnSpPr/>
          <p:nvPr/>
        </p:nvCxnSpPr>
        <p:spPr>
          <a:xfrm>
            <a:off x="2189753" y="4307365"/>
            <a:ext cx="10820400"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BCE825B9-6689-D3F7-9E63-ED8D13F2DA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8295" y="3802797"/>
            <a:ext cx="923544" cy="9235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CD731FE9-A86D-2D89-472D-3CD7E30BA1C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116"/>
          <a:stretch/>
        </p:blipFill>
        <p:spPr bwMode="auto">
          <a:xfrm>
            <a:off x="10920113" y="3879436"/>
            <a:ext cx="747620" cy="770265"/>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FF72086C-19BC-F3CE-BCA4-56EDDF766A7D}"/>
              </a:ext>
            </a:extLst>
          </p:cNvPr>
          <p:cNvPicPr>
            <a:picLocks noChangeAspect="1"/>
          </p:cNvPicPr>
          <p:nvPr/>
        </p:nvPicPr>
        <p:blipFill>
          <a:blip r:embed="rId10"/>
          <a:srcRect/>
          <a:stretch/>
        </p:blipFill>
        <p:spPr>
          <a:xfrm>
            <a:off x="13166005" y="3735813"/>
            <a:ext cx="629370" cy="1057512"/>
          </a:xfrm>
          <a:prstGeom prst="rect">
            <a:avLst/>
          </a:prstGeom>
        </p:spPr>
      </p:pic>
      <p:sp>
        <p:nvSpPr>
          <p:cNvPr id="73" name="角丸四角形 72">
            <a:extLst>
              <a:ext uri="{FF2B5EF4-FFF2-40B4-BE49-F238E27FC236}">
                <a16:creationId xmlns:a16="http://schemas.microsoft.com/office/drawing/2014/main" id="{2CF26B04-63DA-B719-B23E-ADE1B66D007A}"/>
              </a:ext>
            </a:extLst>
          </p:cNvPr>
          <p:cNvSpPr/>
          <p:nvPr/>
        </p:nvSpPr>
        <p:spPr>
          <a:xfrm>
            <a:off x="3568248" y="3554209"/>
            <a:ext cx="145077" cy="1506311"/>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C07D0E48-F614-2BDD-974A-6E0C7A093969}"/>
              </a:ext>
            </a:extLst>
          </p:cNvPr>
          <p:cNvSpPr/>
          <p:nvPr/>
        </p:nvSpPr>
        <p:spPr>
          <a:xfrm>
            <a:off x="5211597" y="3554209"/>
            <a:ext cx="145077" cy="1506311"/>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0ACC254D-49FD-13BA-DA9F-962AE14A1A95}"/>
              </a:ext>
            </a:extLst>
          </p:cNvPr>
          <p:cNvSpPr/>
          <p:nvPr/>
        </p:nvSpPr>
        <p:spPr>
          <a:xfrm>
            <a:off x="6854946" y="3554209"/>
            <a:ext cx="145077" cy="1506311"/>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 name="テキスト ボックス 1">
            <a:extLst>
              <a:ext uri="{FF2B5EF4-FFF2-40B4-BE49-F238E27FC236}">
                <a16:creationId xmlns:a16="http://schemas.microsoft.com/office/drawing/2014/main" id="{CCB029FE-A1B2-69D8-4A39-1DA31C10D069}"/>
              </a:ext>
            </a:extLst>
          </p:cNvPr>
          <p:cNvSpPr txBox="1"/>
          <p:nvPr/>
        </p:nvSpPr>
        <p:spPr>
          <a:xfrm>
            <a:off x="789226" y="2123595"/>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Get news</a:t>
            </a:r>
          </a:p>
        </p:txBody>
      </p:sp>
    </p:spTree>
    <p:extLst>
      <p:ext uri="{BB962C8B-B14F-4D97-AF65-F5344CB8AC3E}">
        <p14:creationId xmlns:p14="http://schemas.microsoft.com/office/powerpoint/2010/main" val="15963262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1.21528E-6 -0.00077 C 0.06315 -3.02469E-6 0.28895 -0.01717 0.37478 -0.00636 C 0.46061 0.00425 0.46582 0.05131 0.51465 0.06327 C 0.56348 0.07523 0.62619 0.06173 0.66775 0.06578 C 0.70855 0.06578 0.71311 -0.06385 0.76302 -0.06346 C 0.81293 -0.06327 0.82357 0.02103 0.82357 0.02122 " pathEditMode="relative" rAng="0" ptsTypes="AAAAAA">
                                      <p:cBhvr>
                                        <p:cTn id="6" dur="5000" fill="hold"/>
                                        <p:tgtEl>
                                          <p:spTgt spid="18"/>
                                        </p:tgtEl>
                                        <p:attrNameLst>
                                          <p:attrName>ppt_x</p:attrName>
                                          <p:attrName>ppt_y</p:attrName>
                                        </p:attrNameLst>
                                      </p:cBhvr>
                                      <p:rCtr x="41178" y="328"/>
                                    </p:animMotion>
                                  </p:childTnLst>
                                </p:cTn>
                              </p:par>
                              <p:par>
                                <p:cTn id="7" presetID="0" presetClass="path" presetSubtype="0" repeatCount="indefinite" accel="50000" decel="50000" fill="hold" grpId="0" nodeType="withEffect">
                                  <p:stCondLst>
                                    <p:cond delay="500"/>
                                  </p:stCondLst>
                                  <p:endCondLst>
                                    <p:cond evt="onNext" delay="0">
                                      <p:tgtEl>
                                        <p:sldTgt/>
                                      </p:tgtEl>
                                    </p:cond>
                                  </p:endCondLst>
                                  <p:childTnLst>
                                    <p:animMotion origin="layout" path="M -0.02723 0.05787 L 0.22505 0.05633 C 0.17416 0.05613 0.18056 0.20949 0.17872 0.2716 " pathEditMode="relative" rAng="0" ptsTypes="AAA">
                                      <p:cBhvr>
                                        <p:cTn id="8" dur="2000" fill="hold"/>
                                        <p:tgtEl>
                                          <p:spTgt spid="22"/>
                                        </p:tgtEl>
                                        <p:attrNameLst>
                                          <p:attrName>ppt_x</p:attrName>
                                          <p:attrName>ppt_y</p:attrName>
                                        </p:attrNameLst>
                                      </p:cBhvr>
                                      <p:rCtr x="12609" y="10610"/>
                                    </p:animMotion>
                                  </p:childTnLst>
                                </p:cTn>
                              </p:par>
                              <p:par>
                                <p:cTn id="9" presetID="0" presetClass="path" presetSubtype="0" repeatCount="indefinite" accel="50000" decel="50000" fill="hold" grpId="0" nodeType="withEffect">
                                  <p:stCondLst>
                                    <p:cond delay="2000"/>
                                  </p:stCondLst>
                                  <p:endCondLst>
                                    <p:cond evt="onNext" delay="0">
                                      <p:tgtEl>
                                        <p:sldTgt/>
                                      </p:tgtEl>
                                    </p:cond>
                                  </p:endCondLst>
                                  <p:childTnLst>
                                    <p:animMotion origin="layout" path="M -4.13194E-6 -0.00096 C 0.16081 -0.00424 0.28842 0.00367 0.37316 -0.00463 C 0.45769 -0.01292 0.4579 -0.04224 0.50782 -0.05073 C 0.55762 -0.05922 0.63162 -0.04957 0.67275 -0.05536 C 0.71376 -0.06115 0.71083 -0.17862 0.75391 -0.18055 C 0.7972 -0.18248 0.8188 -0.12519 0.82053 -0.10764 " pathEditMode="relative" rAng="0" ptsTypes="AAAAAA">
                                      <p:cBhvr>
                                        <p:cTn id="10" dur="5000" fill="hold"/>
                                        <p:tgtEl>
                                          <p:spTgt spid="6"/>
                                        </p:tgtEl>
                                        <p:attrNameLst>
                                          <p:attrName>ppt_x</p:attrName>
                                          <p:attrName>ppt_y</p:attrName>
                                        </p:attrNameLst>
                                      </p:cBhvr>
                                      <p:rCtr x="41026" y="-8970"/>
                                    </p:animMotion>
                                  </p:childTnLst>
                                </p:cTn>
                              </p:par>
                              <p:par>
                                <p:cTn id="11" presetID="0" presetClass="path" presetSubtype="0" repeatCount="indefinite" accel="50000" decel="50000" fill="hold" grpId="0" nodeType="withEffect">
                                  <p:stCondLst>
                                    <p:cond delay="0"/>
                                  </p:stCondLst>
                                  <p:endCondLst>
                                    <p:cond evt="onNext" delay="0">
                                      <p:tgtEl>
                                        <p:sldTgt/>
                                      </p:tgtEl>
                                    </p:cond>
                                  </p:endCondLst>
                                  <p:childTnLst>
                                    <p:animMotion origin="layout" path="M -4.58333E-6 -0.00096 L 0.13933 -0.00173 C 0.08931 -0.00173 0.09506 0.13696 0.09115 0.20737 " pathEditMode="relative" rAng="0" ptsTypes="AAA">
                                      <p:cBhvr>
                                        <p:cTn id="12" dur="1000" fill="hold"/>
                                        <p:tgtEl>
                                          <p:spTgt spid="23"/>
                                        </p:tgtEl>
                                        <p:attrNameLst>
                                          <p:attrName>ppt_x</p:attrName>
                                          <p:attrName>ppt_y</p:attrName>
                                        </p:attrNameLst>
                                      </p:cBhvr>
                                      <p:rCtr x="6966" y="10378"/>
                                    </p:animMotion>
                                  </p:childTnLst>
                                </p:cTn>
                              </p:par>
                              <p:par>
                                <p:cTn id="13" presetID="0" presetClass="path" presetSubtype="0" repeatCount="indefinite" accel="50000" decel="50000" fill="hold" grpId="0" nodeType="withEffect">
                                  <p:stCondLst>
                                    <p:cond delay="500"/>
                                  </p:stCondLst>
                                  <p:endCondLst>
                                    <p:cond evt="onNext" delay="0">
                                      <p:tgtEl>
                                        <p:sldTgt/>
                                      </p:tgtEl>
                                    </p:cond>
                                  </p:endCondLst>
                                  <p:childTnLst>
                                    <p:animMotion origin="layout" path="M -0.0052 -0.05942 L 0.25174 -0.06134 C 0.19618 -0.06134 0.20432 0.16165 0.20302 0.20447 " pathEditMode="relative" rAng="0" ptsTypes="AAA">
                                      <p:cBhvr>
                                        <p:cTn id="14" dur="3000" fill="hold"/>
                                        <p:tgtEl>
                                          <p:spTgt spid="14"/>
                                        </p:tgtEl>
                                        <p:attrNameLst>
                                          <p:attrName>ppt_x</p:attrName>
                                          <p:attrName>ppt_y</p:attrName>
                                        </p:attrNameLst>
                                      </p:cBhvr>
                                      <p:rCtr x="12847" y="13098"/>
                                    </p:animMotion>
                                  </p:childTnLst>
                                </p:cTn>
                              </p:par>
                              <p:par>
                                <p:cTn id="15" presetID="0" presetClass="path" presetSubtype="0" repeatCount="indefinite" accel="50000" decel="50000" fill="hold" grpId="0" nodeType="withEffect">
                                  <p:stCondLst>
                                    <p:cond delay="1500"/>
                                  </p:stCondLst>
                                  <p:endCondLst>
                                    <p:cond evt="onNext" delay="0">
                                      <p:tgtEl>
                                        <p:sldTgt/>
                                      </p:tgtEl>
                                    </p:cond>
                                  </p:endCondLst>
                                  <p:childTnLst>
                                    <p:animMotion origin="layout" path="M 2.29167E-6 -2.77778E-6 L 0.24913 0.00251 C 0.19748 -2.77778E-6 0.2016 0.1032 0.2015 0.14622 " pathEditMode="relative" rAng="0" ptsTypes="AAA">
                                      <p:cBhvr>
                                        <p:cTn id="16" dur="2000" fill="hold"/>
                                        <p:tgtEl>
                                          <p:spTgt spid="20"/>
                                        </p:tgtEl>
                                        <p:attrNameLst>
                                          <p:attrName>ppt_x</p:attrName>
                                          <p:attrName>ppt_y</p:attrName>
                                        </p:attrNameLst>
                                      </p:cBhvr>
                                      <p:rCtr x="12457" y="7311"/>
                                    </p:animMotion>
                                  </p:childTnLst>
                                </p:cTn>
                              </p:par>
                              <p:par>
                                <p:cTn id="17" presetID="0" presetClass="path" presetSubtype="0" repeatCount="indefinite" accel="50000" decel="50000" fill="hold" grpId="0" nodeType="withEffect">
                                  <p:stCondLst>
                                    <p:cond delay="0"/>
                                  </p:stCondLst>
                                  <p:endCondLst>
                                    <p:cond evt="onNext" delay="0">
                                      <p:tgtEl>
                                        <p:sldTgt/>
                                      </p:tgtEl>
                                    </p:cond>
                                  </p:endCondLst>
                                  <p:childTnLst>
                                    <p:animMotion origin="layout" path="M 4.30556E-6 2.46914E-7 C 0.03808 -0.0027 0.09874 0.00096 0.12315 -0.00096 C 0.07682 -0.00019 0.07454 0.17342 0.07226 0.25424 " pathEditMode="relative" rAng="0" ptsTypes="AAA">
                                      <p:cBhvr>
                                        <p:cTn id="18" dur="1000" fill="hold"/>
                                        <p:tgtEl>
                                          <p:spTgt spid="15"/>
                                        </p:tgtEl>
                                        <p:attrNameLst>
                                          <p:attrName>ppt_x</p:attrName>
                                          <p:attrName>ppt_y</p:attrName>
                                        </p:attrNameLst>
                                      </p:cBhvr>
                                      <p:rCtr x="6152" y="12654"/>
                                    </p:animMotion>
                                  </p:childTnLst>
                                </p:cTn>
                              </p:par>
                              <p:par>
                                <p:cTn id="19" presetID="0" presetClass="path" presetSubtype="0" repeatCount="indefinite" accel="50000" decel="50000" fill="hold" grpId="0" nodeType="withEffect">
                                  <p:stCondLst>
                                    <p:cond delay="1500"/>
                                  </p:stCondLst>
                                  <p:endCondLst>
                                    <p:cond evt="onNext" delay="0">
                                      <p:tgtEl>
                                        <p:sldTgt/>
                                      </p:tgtEl>
                                    </p:cond>
                                  </p:endCondLst>
                                  <p:childTnLst>
                                    <p:animMotion origin="layout" path="M -4.13194E-6 -2.46914E-6 C 0.1339 0.00116 0.22863 -0.00115 0.36318 0.00058 C 0.31717 0.00058 0.31554 0.07234 0.31619 0.15259 " pathEditMode="relative" rAng="0" ptsTypes="AAA">
                                      <p:cBhvr>
                                        <p:cTn id="20" dur="2000" fill="hold"/>
                                        <p:tgtEl>
                                          <p:spTgt spid="17"/>
                                        </p:tgtEl>
                                        <p:attrNameLst>
                                          <p:attrName>ppt_x</p:attrName>
                                          <p:attrName>ppt_y</p:attrName>
                                        </p:attrNameLst>
                                      </p:cBhvr>
                                      <p:rCtr x="18153" y="7620"/>
                                    </p:animMotion>
                                  </p:childTnLst>
                                </p:cTn>
                              </p:par>
                              <p:par>
                                <p:cTn id="21" presetID="0" presetClass="path" presetSubtype="0" repeatCount="indefinite" accel="50000" decel="50000" fill="hold" grpId="0" nodeType="withEffect">
                                  <p:stCondLst>
                                    <p:cond delay="0"/>
                                  </p:stCondLst>
                                  <p:endCondLst>
                                    <p:cond evt="onNext" delay="0">
                                      <p:tgtEl>
                                        <p:sldTgt/>
                                      </p:tgtEl>
                                    </p:cond>
                                  </p:endCondLst>
                                  <p:childTnLst>
                                    <p:animMotion origin="layout" path="M -3.54167E-6 4.69136E-6 L 0.36296 0.00057 C 0.30903 0.00057 0.31815 0.1358 0.31641 0.20389 " pathEditMode="relative" rAng="0" ptsTypes="AAA">
                                      <p:cBhvr>
                                        <p:cTn id="22" dur="2000" fill="hold"/>
                                        <p:tgtEl>
                                          <p:spTgt spid="3"/>
                                        </p:tgtEl>
                                        <p:attrNameLst>
                                          <p:attrName>ppt_x</p:attrName>
                                          <p:attrName>ppt_y</p:attrName>
                                        </p:attrNameLst>
                                      </p:cBhvr>
                                      <p:rCtr x="18142" y="10185"/>
                                    </p:animMotion>
                                  </p:childTnLst>
                                </p:cTn>
                              </p:par>
                              <p:par>
                                <p:cTn id="23" presetID="0" presetClass="path" presetSubtype="0" repeatCount="indefinite" accel="50000" decel="50000" fill="hold" grpId="0" nodeType="withEffect">
                                  <p:stCondLst>
                                    <p:cond delay="1500"/>
                                  </p:stCondLst>
                                  <p:endCondLst>
                                    <p:cond evt="onNext" delay="0">
                                      <p:tgtEl>
                                        <p:sldTgt/>
                                      </p:tgtEl>
                                    </p:cond>
                                  </p:endCondLst>
                                  <p:childTnLst>
                                    <p:animMotion origin="layout" path="M -0.00369 0.11806 L 0.13031 0.11806 C 0.08214 0.11806 0.08214 0.15915 0.08214 0.26042 " pathEditMode="relative" rAng="0" ptsTypes="AAA">
                                      <p:cBhvr>
                                        <p:cTn id="24" dur="3000" fill="hold"/>
                                        <p:tgtEl>
                                          <p:spTgt spid="24"/>
                                        </p:tgtEl>
                                        <p:attrNameLst>
                                          <p:attrName>ppt_x</p:attrName>
                                          <p:attrName>ppt_y</p:attrName>
                                        </p:attrNameLst>
                                      </p:cBhvr>
                                      <p:rCtr x="6695" y="71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4" grpId="0" animBg="1"/>
      <p:bldP spid="15" grpId="0" animBg="1"/>
      <p:bldP spid="17" grpId="0" animBg="1"/>
      <p:bldP spid="18" grpId="0" animBg="1"/>
      <p:bldP spid="20" grpId="0" animBg="1"/>
      <p:bldP spid="22"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0A0A7-EC6E-50A6-27D4-3ED75488662D}"/>
            </a:ext>
          </a:extLst>
        </p:cNvPr>
        <p:cNvGrpSpPr/>
        <p:nvPr/>
      </p:nvGrpSpPr>
      <p:grpSpPr>
        <a:xfrm>
          <a:off x="0" y="0"/>
          <a:ext cx="0" cy="0"/>
          <a:chOff x="0" y="0"/>
          <a:chExt cx="0" cy="0"/>
        </a:xfrm>
      </p:grpSpPr>
      <p:grpSp>
        <p:nvGrpSpPr>
          <p:cNvPr id="43" name="グループ化 42">
            <a:extLst>
              <a:ext uri="{FF2B5EF4-FFF2-40B4-BE49-F238E27FC236}">
                <a16:creationId xmlns:a16="http://schemas.microsoft.com/office/drawing/2014/main" id="{2F8F5593-0767-600B-C92D-A348E2176C41}"/>
              </a:ext>
            </a:extLst>
          </p:cNvPr>
          <p:cNvGrpSpPr/>
          <p:nvPr/>
        </p:nvGrpSpPr>
        <p:grpSpPr>
          <a:xfrm>
            <a:off x="753035" y="2719254"/>
            <a:ext cx="9423699" cy="3809825"/>
            <a:chOff x="753035" y="2719254"/>
            <a:chExt cx="9423699" cy="3809825"/>
          </a:xfrm>
        </p:grpSpPr>
        <p:sp>
          <p:nvSpPr>
            <p:cNvPr id="44" name="角丸四角形 43">
              <a:extLst>
                <a:ext uri="{FF2B5EF4-FFF2-40B4-BE49-F238E27FC236}">
                  <a16:creationId xmlns:a16="http://schemas.microsoft.com/office/drawing/2014/main" id="{789FDC63-B639-B09B-2BE8-7A0D0C7FF853}"/>
                </a:ext>
              </a:extLst>
            </p:cNvPr>
            <p:cNvSpPr/>
            <p:nvPr/>
          </p:nvSpPr>
          <p:spPr>
            <a:xfrm>
              <a:off x="7882862" y="2725423"/>
              <a:ext cx="2004088" cy="3549015"/>
            </a:xfrm>
            <a:prstGeom prst="roundRect">
              <a:avLst>
                <a:gd name="adj" fmla="val 8044"/>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6" name="角丸四角形 45">
              <a:extLst>
                <a:ext uri="{FF2B5EF4-FFF2-40B4-BE49-F238E27FC236}">
                  <a16:creationId xmlns:a16="http://schemas.microsoft.com/office/drawing/2014/main" id="{2CF34127-A413-815D-A253-C1CDDBCCB318}"/>
                </a:ext>
              </a:extLst>
            </p:cNvPr>
            <p:cNvSpPr/>
            <p:nvPr/>
          </p:nvSpPr>
          <p:spPr>
            <a:xfrm>
              <a:off x="847448" y="2719254"/>
              <a:ext cx="1998396" cy="3549015"/>
            </a:xfrm>
            <a:prstGeom prst="roundRect">
              <a:avLst>
                <a:gd name="adj" fmla="val 8044"/>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7" name="角丸四角形 46">
              <a:extLst>
                <a:ext uri="{FF2B5EF4-FFF2-40B4-BE49-F238E27FC236}">
                  <a16:creationId xmlns:a16="http://schemas.microsoft.com/office/drawing/2014/main" id="{7CF547B1-C7D6-F2D3-9382-445BAA3C4A50}"/>
                </a:ext>
              </a:extLst>
            </p:cNvPr>
            <p:cNvSpPr/>
            <p:nvPr/>
          </p:nvSpPr>
          <p:spPr>
            <a:xfrm>
              <a:off x="3245547" y="2719254"/>
              <a:ext cx="4237612" cy="3549015"/>
            </a:xfrm>
            <a:prstGeom prst="roundRect">
              <a:avLst>
                <a:gd name="adj" fmla="val 4432"/>
              </a:avLst>
            </a:prstGeom>
            <a:solidFill>
              <a:schemeClr val="tx1"/>
            </a:solidFill>
            <a:ln w="254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8" name="正方形/長方形 47">
              <a:extLst>
                <a:ext uri="{FF2B5EF4-FFF2-40B4-BE49-F238E27FC236}">
                  <a16:creationId xmlns:a16="http://schemas.microsoft.com/office/drawing/2014/main" id="{4BFC2D05-FC62-9226-DF8E-4B4EBACE2EDB}"/>
                </a:ext>
              </a:extLst>
            </p:cNvPr>
            <p:cNvSpPr/>
            <p:nvPr/>
          </p:nvSpPr>
          <p:spPr>
            <a:xfrm>
              <a:off x="753035" y="3087445"/>
              <a:ext cx="9423699" cy="3441634"/>
            </a:xfrm>
            <a:prstGeom prst="rect">
              <a:avLst/>
            </a:prstGeom>
            <a:solidFill>
              <a:srgbClr val="0110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sp>
        <p:nvSpPr>
          <p:cNvPr id="49" name="角丸四角形 48">
            <a:extLst>
              <a:ext uri="{FF2B5EF4-FFF2-40B4-BE49-F238E27FC236}">
                <a16:creationId xmlns:a16="http://schemas.microsoft.com/office/drawing/2014/main" id="{51B786D0-617E-6683-B2FA-4DCCB2C509FA}"/>
              </a:ext>
            </a:extLst>
          </p:cNvPr>
          <p:cNvSpPr/>
          <p:nvPr/>
        </p:nvSpPr>
        <p:spPr>
          <a:xfrm>
            <a:off x="835025" y="3347633"/>
            <a:ext cx="9051925" cy="3367491"/>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3" name="円/楕円 2">
            <a:extLst>
              <a:ext uri="{FF2B5EF4-FFF2-40B4-BE49-F238E27FC236}">
                <a16:creationId xmlns:a16="http://schemas.microsoft.com/office/drawing/2014/main" id="{795925FD-337E-ECE3-1ADB-79DAA7BF94A5}"/>
              </a:ext>
            </a:extLst>
          </p:cNvPr>
          <p:cNvSpPr/>
          <p:nvPr/>
        </p:nvSpPr>
        <p:spPr>
          <a:xfrm>
            <a:off x="1422820" y="4180613"/>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円/楕円 5">
            <a:extLst>
              <a:ext uri="{FF2B5EF4-FFF2-40B4-BE49-F238E27FC236}">
                <a16:creationId xmlns:a16="http://schemas.microsoft.com/office/drawing/2014/main" id="{494B45E7-2960-8717-AA07-4C4FADD171EC}"/>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4" name="円/楕円 13">
            <a:extLst>
              <a:ext uri="{FF2B5EF4-FFF2-40B4-BE49-F238E27FC236}">
                <a16:creationId xmlns:a16="http://schemas.microsoft.com/office/drawing/2014/main" id="{18AAF83B-B56B-BA46-43A9-69E0F2FCBB24}"/>
              </a:ext>
            </a:extLst>
          </p:cNvPr>
          <p:cNvSpPr/>
          <p:nvPr/>
        </p:nvSpPr>
        <p:spPr>
          <a:xfrm>
            <a:off x="1422820" y="417176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5" name="円/楕円 14">
            <a:extLst>
              <a:ext uri="{FF2B5EF4-FFF2-40B4-BE49-F238E27FC236}">
                <a16:creationId xmlns:a16="http://schemas.microsoft.com/office/drawing/2014/main" id="{98913664-819F-CC40-878B-A292A7BEB38D}"/>
              </a:ext>
            </a:extLst>
          </p:cNvPr>
          <p:cNvSpPr/>
          <p:nvPr/>
        </p:nvSpPr>
        <p:spPr>
          <a:xfrm>
            <a:off x="1645058" y="3706566"/>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円/楕円 16">
            <a:extLst>
              <a:ext uri="{FF2B5EF4-FFF2-40B4-BE49-F238E27FC236}">
                <a16:creationId xmlns:a16="http://schemas.microsoft.com/office/drawing/2014/main" id="{3E4016F1-BA59-B67E-966C-AA146D2E03D5}"/>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8" name="円/楕円 17">
            <a:extLst>
              <a:ext uri="{FF2B5EF4-FFF2-40B4-BE49-F238E27FC236}">
                <a16:creationId xmlns:a16="http://schemas.microsoft.com/office/drawing/2014/main" id="{100A4A6E-955B-1C8F-6907-C3A0550A30E7}"/>
              </a:ext>
            </a:extLst>
          </p:cNvPr>
          <p:cNvSpPr/>
          <p:nvPr/>
        </p:nvSpPr>
        <p:spPr>
          <a:xfrm>
            <a:off x="1363564"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0" name="円/楕円 19">
            <a:extLst>
              <a:ext uri="{FF2B5EF4-FFF2-40B4-BE49-F238E27FC236}">
                <a16:creationId xmlns:a16="http://schemas.microsoft.com/office/drawing/2014/main" id="{4CC8E090-700E-5E55-AA2D-899D55C5F854}"/>
              </a:ext>
            </a:extLst>
          </p:cNvPr>
          <p:cNvSpPr/>
          <p:nvPr/>
        </p:nvSpPr>
        <p:spPr>
          <a:xfrm>
            <a:off x="1460776" y="465638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2" name="円/楕円 21">
            <a:extLst>
              <a:ext uri="{FF2B5EF4-FFF2-40B4-BE49-F238E27FC236}">
                <a16:creationId xmlns:a16="http://schemas.microsoft.com/office/drawing/2014/main" id="{CEF07D8B-790B-50FF-E65A-A8944D5CEE6A}"/>
              </a:ext>
            </a:extLst>
          </p:cNvPr>
          <p:cNvSpPr/>
          <p:nvPr/>
        </p:nvSpPr>
        <p:spPr>
          <a:xfrm>
            <a:off x="1846646" y="370105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3" name="円/楕円 22">
            <a:extLst>
              <a:ext uri="{FF2B5EF4-FFF2-40B4-BE49-F238E27FC236}">
                <a16:creationId xmlns:a16="http://schemas.microsoft.com/office/drawing/2014/main" id="{33E583E8-FF77-A1E6-4D31-DBC07D454FA0}"/>
              </a:ext>
            </a:extLst>
          </p:cNvPr>
          <p:cNvSpPr/>
          <p:nvPr/>
        </p:nvSpPr>
        <p:spPr>
          <a:xfrm>
            <a:off x="1431456" y="415941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4" name="円/楕円 23">
            <a:extLst>
              <a:ext uri="{FF2B5EF4-FFF2-40B4-BE49-F238E27FC236}">
                <a16:creationId xmlns:a16="http://schemas.microsoft.com/office/drawing/2014/main" id="{00E3B943-4A44-9F0E-8F2B-99E9A1688071}"/>
              </a:ext>
            </a:extLst>
          </p:cNvPr>
          <p:cNvSpPr/>
          <p:nvPr/>
        </p:nvSpPr>
        <p:spPr>
          <a:xfrm>
            <a:off x="1516052"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5" name="角丸四角形 44">
            <a:extLst>
              <a:ext uri="{FF2B5EF4-FFF2-40B4-BE49-F238E27FC236}">
                <a16:creationId xmlns:a16="http://schemas.microsoft.com/office/drawing/2014/main" id="{343BEB1E-14C7-9A93-3B1C-6C20FCF4C9DE}"/>
              </a:ext>
            </a:extLst>
          </p:cNvPr>
          <p:cNvSpPr/>
          <p:nvPr/>
        </p:nvSpPr>
        <p:spPr>
          <a:xfrm>
            <a:off x="5690118" y="838200"/>
            <a:ext cx="3250164"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11023"/>
                </a:solidFill>
                <a:latin typeface="Noto Sans JP" panose="020B0200000000000000" pitchFamily="34" charset="-128"/>
                <a:ea typeface="Noto Sans JP" panose="020B0200000000000000" pitchFamily="34" charset="-128"/>
                <a:cs typeface="Segoe UI" panose="020B0502040204020203" pitchFamily="34" charset="0"/>
              </a:rPr>
              <a:t>Architecture</a:t>
            </a:r>
            <a:endParaRPr kumimoji="1" lang="ja-JP" altLang="en-US" sz="3600">
              <a:solidFill>
                <a:srgbClr val="011023"/>
              </a:solidFill>
              <a:latin typeface="Noto Sans JP" panose="020B0200000000000000" pitchFamily="34" charset="-128"/>
              <a:ea typeface="Noto Sans JP" panose="020B0200000000000000" pitchFamily="34" charset="-128"/>
              <a:cs typeface="Segoe UI" panose="020B0502040204020203" pitchFamily="34" charset="0"/>
            </a:endParaRPr>
          </a:p>
        </p:txBody>
      </p:sp>
      <p:sp>
        <p:nvSpPr>
          <p:cNvPr id="50" name="円/楕円 49">
            <a:extLst>
              <a:ext uri="{FF2B5EF4-FFF2-40B4-BE49-F238E27FC236}">
                <a16:creationId xmlns:a16="http://schemas.microsoft.com/office/drawing/2014/main" id="{21F0F889-8363-83AB-7111-6F0B151C279F}"/>
              </a:ext>
            </a:extLst>
          </p:cNvPr>
          <p:cNvSpPr/>
          <p:nvPr/>
        </p:nvSpPr>
        <p:spPr>
          <a:xfrm>
            <a:off x="1422820" y="4180613"/>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1" name="円/楕円 50">
            <a:extLst>
              <a:ext uri="{FF2B5EF4-FFF2-40B4-BE49-F238E27FC236}">
                <a16:creationId xmlns:a16="http://schemas.microsoft.com/office/drawing/2014/main" id="{763043B5-A37F-AF3B-08EF-127219AB549A}"/>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2" name="円/楕円 51">
            <a:extLst>
              <a:ext uri="{FF2B5EF4-FFF2-40B4-BE49-F238E27FC236}">
                <a16:creationId xmlns:a16="http://schemas.microsoft.com/office/drawing/2014/main" id="{97A09B52-3D2C-7DDC-9E0B-AF1740C67697}"/>
              </a:ext>
            </a:extLst>
          </p:cNvPr>
          <p:cNvSpPr/>
          <p:nvPr/>
        </p:nvSpPr>
        <p:spPr>
          <a:xfrm>
            <a:off x="1422820" y="417176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3" name="円/楕円 52">
            <a:extLst>
              <a:ext uri="{FF2B5EF4-FFF2-40B4-BE49-F238E27FC236}">
                <a16:creationId xmlns:a16="http://schemas.microsoft.com/office/drawing/2014/main" id="{4A1C9649-D42D-D7F0-3526-5D55B0B1E4E7}"/>
              </a:ext>
            </a:extLst>
          </p:cNvPr>
          <p:cNvSpPr/>
          <p:nvPr/>
        </p:nvSpPr>
        <p:spPr>
          <a:xfrm>
            <a:off x="1645058" y="3706566"/>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4" name="円/楕円 53">
            <a:extLst>
              <a:ext uri="{FF2B5EF4-FFF2-40B4-BE49-F238E27FC236}">
                <a16:creationId xmlns:a16="http://schemas.microsoft.com/office/drawing/2014/main" id="{FD389815-1711-BEBD-E2FC-FFEB25A27EE9}"/>
              </a:ext>
            </a:extLst>
          </p:cNvPr>
          <p:cNvSpPr/>
          <p:nvPr/>
        </p:nvSpPr>
        <p:spPr>
          <a:xfrm>
            <a:off x="1442074" y="464537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5" name="円/楕円 54">
            <a:extLst>
              <a:ext uri="{FF2B5EF4-FFF2-40B4-BE49-F238E27FC236}">
                <a16:creationId xmlns:a16="http://schemas.microsoft.com/office/drawing/2014/main" id="{6034E500-A834-EB01-7B9C-E8122EBA18F2}"/>
              </a:ext>
            </a:extLst>
          </p:cNvPr>
          <p:cNvSpPr/>
          <p:nvPr/>
        </p:nvSpPr>
        <p:spPr>
          <a:xfrm>
            <a:off x="1363564"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6" name="円/楕円 55">
            <a:extLst>
              <a:ext uri="{FF2B5EF4-FFF2-40B4-BE49-F238E27FC236}">
                <a16:creationId xmlns:a16="http://schemas.microsoft.com/office/drawing/2014/main" id="{E5198FF5-5937-AFA4-B86C-78284C3C383A}"/>
              </a:ext>
            </a:extLst>
          </p:cNvPr>
          <p:cNvSpPr/>
          <p:nvPr/>
        </p:nvSpPr>
        <p:spPr>
          <a:xfrm>
            <a:off x="1460776" y="465638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7" name="円/楕円 56">
            <a:extLst>
              <a:ext uri="{FF2B5EF4-FFF2-40B4-BE49-F238E27FC236}">
                <a16:creationId xmlns:a16="http://schemas.microsoft.com/office/drawing/2014/main" id="{C0757043-DA06-0E07-72F5-BB65467D3348}"/>
              </a:ext>
            </a:extLst>
          </p:cNvPr>
          <p:cNvSpPr/>
          <p:nvPr/>
        </p:nvSpPr>
        <p:spPr>
          <a:xfrm>
            <a:off x="1846646" y="3701050"/>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8" name="円/楕円 57">
            <a:extLst>
              <a:ext uri="{FF2B5EF4-FFF2-40B4-BE49-F238E27FC236}">
                <a16:creationId xmlns:a16="http://schemas.microsoft.com/office/drawing/2014/main" id="{9D0EA279-CA11-8B48-F191-057ECE7E6ED3}"/>
              </a:ext>
            </a:extLst>
          </p:cNvPr>
          <p:cNvSpPr/>
          <p:nvPr/>
        </p:nvSpPr>
        <p:spPr>
          <a:xfrm>
            <a:off x="1431456" y="415941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9" name="円/楕円 58">
            <a:extLst>
              <a:ext uri="{FF2B5EF4-FFF2-40B4-BE49-F238E27FC236}">
                <a16:creationId xmlns:a16="http://schemas.microsoft.com/office/drawing/2014/main" id="{BA23A784-DF35-E95A-24FE-0FDAFE176A1C}"/>
              </a:ext>
            </a:extLst>
          </p:cNvPr>
          <p:cNvSpPr/>
          <p:nvPr/>
        </p:nvSpPr>
        <p:spPr>
          <a:xfrm>
            <a:off x="1516052" y="3686801"/>
            <a:ext cx="147955" cy="147954"/>
          </a:xfrm>
          <a:prstGeom prst="ellipse">
            <a:avLst/>
          </a:prstGeom>
          <a:gradFill flip="none" rotWithShape="1">
            <a:gsLst>
              <a:gs pos="0">
                <a:srgbClr val="9BDCFC"/>
              </a:gs>
              <a:gs pos="100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0" name="テキスト ボックス 59">
            <a:extLst>
              <a:ext uri="{FF2B5EF4-FFF2-40B4-BE49-F238E27FC236}">
                <a16:creationId xmlns:a16="http://schemas.microsoft.com/office/drawing/2014/main" id="{1BEEB178-3081-5258-4B0C-57A39D884771}"/>
              </a:ext>
            </a:extLst>
          </p:cNvPr>
          <p:cNvSpPr txBox="1"/>
          <p:nvPr/>
        </p:nvSpPr>
        <p:spPr>
          <a:xfrm>
            <a:off x="4154177" y="2148683"/>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LLM filters</a:t>
            </a:r>
            <a:endParaRPr kumimoji="1" lang="ja-JP" altLang="en-US" sz="2400">
              <a:solidFill>
                <a:srgbClr val="FFFFFF"/>
              </a:solidFill>
              <a:latin typeface="Noto Sans JP" panose="020B0200000000000000" pitchFamily="34" charset="-128"/>
              <a:ea typeface="Noto Sans JP" panose="020B0200000000000000" pitchFamily="34" charset="-128"/>
            </a:endParaRPr>
          </a:p>
        </p:txBody>
      </p:sp>
      <p:sp>
        <p:nvSpPr>
          <p:cNvPr id="61" name="テキスト ボックス 60">
            <a:extLst>
              <a:ext uri="{FF2B5EF4-FFF2-40B4-BE49-F238E27FC236}">
                <a16:creationId xmlns:a16="http://schemas.microsoft.com/office/drawing/2014/main" id="{EC8363FF-6755-80F3-6EC4-38E97E81ADD4}"/>
              </a:ext>
            </a:extLst>
          </p:cNvPr>
          <p:cNvSpPr txBox="1"/>
          <p:nvPr/>
        </p:nvSpPr>
        <p:spPr>
          <a:xfrm>
            <a:off x="7882862" y="2126047"/>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Geo Cording</a:t>
            </a:r>
            <a:endParaRPr kumimoji="1" lang="ja-JP" altLang="en-US" sz="2400">
              <a:solidFill>
                <a:srgbClr val="FFFFFF"/>
              </a:solidFill>
              <a:latin typeface="Noto Sans JP" panose="020B0200000000000000" pitchFamily="34" charset="-128"/>
              <a:ea typeface="Noto Sans JP" panose="020B0200000000000000" pitchFamily="34" charset="-128"/>
            </a:endParaRPr>
          </a:p>
        </p:txBody>
      </p:sp>
      <p:sp>
        <p:nvSpPr>
          <p:cNvPr id="62" name="テキスト ボックス 61">
            <a:extLst>
              <a:ext uri="{FF2B5EF4-FFF2-40B4-BE49-F238E27FC236}">
                <a16:creationId xmlns:a16="http://schemas.microsoft.com/office/drawing/2014/main" id="{7EF1F675-9B59-4429-7924-7D76D18C7030}"/>
              </a:ext>
            </a:extLst>
          </p:cNvPr>
          <p:cNvSpPr txBox="1"/>
          <p:nvPr/>
        </p:nvSpPr>
        <p:spPr>
          <a:xfrm>
            <a:off x="724288" y="2147728"/>
            <a:ext cx="2114840" cy="461665"/>
          </a:xfrm>
          <a:prstGeom prst="rect">
            <a:avLst/>
          </a:prstGeom>
          <a:noFill/>
        </p:spPr>
        <p:txBody>
          <a:bodyPr wrap="square" rtlCol="0">
            <a:spAutoFit/>
          </a:bodyPr>
          <a:lstStyle/>
          <a:p>
            <a:pPr algn="ctr"/>
            <a:r>
              <a:rPr kumimoji="1" lang="en-US" altLang="ja-JP" sz="2400" dirty="0">
                <a:solidFill>
                  <a:srgbClr val="FFFFFF"/>
                </a:solidFill>
                <a:latin typeface="Noto Sans JP" panose="020B0200000000000000" pitchFamily="34" charset="-128"/>
                <a:ea typeface="Noto Sans JP" panose="020B0200000000000000" pitchFamily="34" charset="-128"/>
              </a:rPr>
              <a:t>Get ns</a:t>
            </a:r>
          </a:p>
        </p:txBody>
      </p:sp>
      <p:sp>
        <p:nvSpPr>
          <p:cNvPr id="63" name="正方形/長方形 62">
            <a:extLst>
              <a:ext uri="{FF2B5EF4-FFF2-40B4-BE49-F238E27FC236}">
                <a16:creationId xmlns:a16="http://schemas.microsoft.com/office/drawing/2014/main" id="{C0AAF9B6-F0CB-9458-F6A4-EF0F9A212B73}"/>
              </a:ext>
            </a:extLst>
          </p:cNvPr>
          <p:cNvSpPr/>
          <p:nvPr/>
        </p:nvSpPr>
        <p:spPr>
          <a:xfrm>
            <a:off x="1365687" y="3615620"/>
            <a:ext cx="320526" cy="2009775"/>
          </a:xfrm>
          <a:prstGeom prst="rect">
            <a:avLst/>
          </a:prstGeom>
          <a:solidFill>
            <a:schemeClr val="accent2"/>
          </a:solidFill>
          <a:ln>
            <a:noFill/>
          </a:ln>
          <a:effectLst>
            <a:glow rad="217395">
              <a:schemeClr val="accent2"/>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nvGrpSpPr>
          <p:cNvPr id="64" name="グループ化 63">
            <a:extLst>
              <a:ext uri="{FF2B5EF4-FFF2-40B4-BE49-F238E27FC236}">
                <a16:creationId xmlns:a16="http://schemas.microsoft.com/office/drawing/2014/main" id="{2B49593D-ED94-C3B4-8996-CD10CCBE3823}"/>
              </a:ext>
            </a:extLst>
          </p:cNvPr>
          <p:cNvGrpSpPr/>
          <p:nvPr/>
        </p:nvGrpSpPr>
        <p:grpSpPr>
          <a:xfrm>
            <a:off x="1091642" y="3615620"/>
            <a:ext cx="978332" cy="1410200"/>
            <a:chOff x="1091642" y="3615620"/>
            <a:chExt cx="978332" cy="1410200"/>
          </a:xfrm>
        </p:grpSpPr>
        <p:pic>
          <p:nvPicPr>
            <p:cNvPr id="65" name="Picture 14">
              <a:extLst>
                <a:ext uri="{FF2B5EF4-FFF2-40B4-BE49-F238E27FC236}">
                  <a16:creationId xmlns:a16="http://schemas.microsoft.com/office/drawing/2014/main" id="{0E978ED1-E021-D316-8EEC-58E00D00FAB7}"/>
                </a:ext>
              </a:extLst>
            </p:cNvPr>
            <p:cNvPicPr>
              <a:picLocks noChangeAspect="1" noChangeArrowheads="1"/>
            </p:cNvPicPr>
            <p:nvPr/>
          </p:nvPicPr>
          <p:blipFill>
            <a:blip r:embed="rId3"/>
            <a:srcRect/>
            <a:stretch/>
          </p:blipFill>
          <p:spPr bwMode="auto">
            <a:xfrm>
              <a:off x="1091642" y="3615620"/>
              <a:ext cx="978332" cy="290316"/>
            </a:xfrm>
            <a:prstGeom prst="rect">
              <a:avLst/>
            </a:prstGeom>
            <a:solidFill>
              <a:srgbClr val="FFFFFF"/>
            </a:solidFill>
          </p:spPr>
        </p:pic>
        <p:pic>
          <p:nvPicPr>
            <p:cNvPr id="66" name="グラフィックス 65">
              <a:extLst>
                <a:ext uri="{FF2B5EF4-FFF2-40B4-BE49-F238E27FC236}">
                  <a16:creationId xmlns:a16="http://schemas.microsoft.com/office/drawing/2014/main" id="{1CA4ED41-072C-9454-41B1-57EC5C1A6F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0504" y="4114800"/>
              <a:ext cx="273503" cy="279581"/>
            </a:xfrm>
            <a:prstGeom prst="rect">
              <a:avLst/>
            </a:prstGeom>
          </p:spPr>
        </p:pic>
        <p:pic>
          <p:nvPicPr>
            <p:cNvPr id="67" name="Picture 12" descr="Foreign Investors Score Breakthrough in Japan | SquareWell Partners Ltd">
              <a:extLst>
                <a:ext uri="{FF2B5EF4-FFF2-40B4-BE49-F238E27FC236}">
                  <a16:creationId xmlns:a16="http://schemas.microsoft.com/office/drawing/2014/main" id="{B6AD325E-896B-4A40-8EC0-A8CE3D248C4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63006" y="4499931"/>
              <a:ext cx="525889" cy="525889"/>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テキスト ボックス 67">
            <a:extLst>
              <a:ext uri="{FF2B5EF4-FFF2-40B4-BE49-F238E27FC236}">
                <a16:creationId xmlns:a16="http://schemas.microsoft.com/office/drawing/2014/main" id="{1E1190F1-384C-999C-7A83-39D31153441B}"/>
              </a:ext>
            </a:extLst>
          </p:cNvPr>
          <p:cNvSpPr txBox="1"/>
          <p:nvPr/>
        </p:nvSpPr>
        <p:spPr>
          <a:xfrm>
            <a:off x="3528600" y="6024805"/>
            <a:ext cx="3511069" cy="461665"/>
          </a:xfrm>
          <a:prstGeom prst="rect">
            <a:avLst/>
          </a:prstGeom>
          <a:noFill/>
        </p:spPr>
        <p:txBody>
          <a:bodyPr wrap="square" rtlCol="0">
            <a:spAutoFit/>
          </a:bodyPr>
          <a:lstStyle/>
          <a:p>
            <a:pPr algn="ctr"/>
            <a:r>
              <a:rPr kumimoji="1" lang="en-US" altLang="ja-JP" sz="2400" dirty="0">
                <a:solidFill>
                  <a:srgbClr val="FFFFFF"/>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Work on </a:t>
            </a:r>
            <a:r>
              <a:rPr kumimoji="1" lang="en-US" altLang="ja-JP" sz="2400" dirty="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rPr>
              <a:t>AWS Lambda</a:t>
            </a:r>
            <a:endParaRPr kumimoji="1" lang="ja-JP" altLang="en-US" sz="2400">
              <a:solidFill>
                <a:srgbClr val="FF9300"/>
              </a:solidFill>
              <a:effectLst>
                <a:outerShdw blurRad="375589" dir="5400000" algn="ctr" rotWithShape="0">
                  <a:srgbClr val="000000"/>
                </a:outerShdw>
              </a:effectLst>
              <a:latin typeface="Noto Sans JP" panose="020B0200000000000000" pitchFamily="34" charset="-128"/>
              <a:ea typeface="Noto Sans JP" panose="020B0200000000000000" pitchFamily="34" charset="-128"/>
            </a:endParaRPr>
          </a:p>
        </p:txBody>
      </p:sp>
      <p:cxnSp>
        <p:nvCxnSpPr>
          <p:cNvPr id="69" name="直線コネクタ 68">
            <a:extLst>
              <a:ext uri="{FF2B5EF4-FFF2-40B4-BE49-F238E27FC236}">
                <a16:creationId xmlns:a16="http://schemas.microsoft.com/office/drawing/2014/main" id="{6B4D941A-7874-B9EE-8FD2-7442618D0F11}"/>
              </a:ext>
            </a:extLst>
          </p:cNvPr>
          <p:cNvCxnSpPr/>
          <p:nvPr/>
        </p:nvCxnSpPr>
        <p:spPr>
          <a:xfrm>
            <a:off x="2189753" y="4307365"/>
            <a:ext cx="10820400" cy="0"/>
          </a:xfrm>
          <a:prstGeom prst="line">
            <a:avLst/>
          </a:prstGeom>
          <a:ln w="31750">
            <a:solidFill>
              <a:srgbClr val="FFFFFF"/>
            </a:solidFill>
            <a:prstDash val="dash"/>
          </a:ln>
        </p:spPr>
        <p:style>
          <a:lnRef idx="1">
            <a:schemeClr val="accent1"/>
          </a:lnRef>
          <a:fillRef idx="0">
            <a:schemeClr val="accent1"/>
          </a:fillRef>
          <a:effectRef idx="0">
            <a:schemeClr val="accent1"/>
          </a:effectRef>
          <a:fontRef idx="minor">
            <a:schemeClr val="tx1"/>
          </a:fontRef>
        </p:style>
      </p:cxnSp>
      <p:pic>
        <p:nvPicPr>
          <p:cNvPr id="70" name="Picture 20" descr="インドアマップ – 概要 – Google マップ">
            <a:extLst>
              <a:ext uri="{FF2B5EF4-FFF2-40B4-BE49-F238E27FC236}">
                <a16:creationId xmlns:a16="http://schemas.microsoft.com/office/drawing/2014/main" id="{74D16F79-E108-E9D1-5AA5-A5616BFF70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8295" y="3802797"/>
            <a:ext cx="923544" cy="9235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aaSサービスSupabaseを使ってみる | アシタカブログ">
            <a:extLst>
              <a:ext uri="{FF2B5EF4-FFF2-40B4-BE49-F238E27FC236}">
                <a16:creationId xmlns:a16="http://schemas.microsoft.com/office/drawing/2014/main" id="{FD3F3A6A-27F7-5F19-1031-9E769122CC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116"/>
          <a:stretch/>
        </p:blipFill>
        <p:spPr bwMode="auto">
          <a:xfrm>
            <a:off x="10920113" y="3879436"/>
            <a:ext cx="747620" cy="770265"/>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a:extLst>
              <a:ext uri="{FF2B5EF4-FFF2-40B4-BE49-F238E27FC236}">
                <a16:creationId xmlns:a16="http://schemas.microsoft.com/office/drawing/2014/main" id="{50A07FB6-55B5-86BF-AAB0-657875E9F786}"/>
              </a:ext>
            </a:extLst>
          </p:cNvPr>
          <p:cNvPicPr>
            <a:picLocks noChangeAspect="1"/>
          </p:cNvPicPr>
          <p:nvPr/>
        </p:nvPicPr>
        <p:blipFill>
          <a:blip r:embed="rId10"/>
          <a:srcRect/>
          <a:stretch/>
        </p:blipFill>
        <p:spPr>
          <a:xfrm>
            <a:off x="13166005" y="3735813"/>
            <a:ext cx="629370" cy="1057512"/>
          </a:xfrm>
          <a:prstGeom prst="rect">
            <a:avLst/>
          </a:prstGeom>
        </p:spPr>
      </p:pic>
      <p:sp>
        <p:nvSpPr>
          <p:cNvPr id="73" name="角丸四角形 72">
            <a:extLst>
              <a:ext uri="{FF2B5EF4-FFF2-40B4-BE49-F238E27FC236}">
                <a16:creationId xmlns:a16="http://schemas.microsoft.com/office/drawing/2014/main" id="{16847042-DFE1-42B5-C241-769DA7848C8F}"/>
              </a:ext>
            </a:extLst>
          </p:cNvPr>
          <p:cNvSpPr/>
          <p:nvPr/>
        </p:nvSpPr>
        <p:spPr>
          <a:xfrm>
            <a:off x="3568248" y="3554209"/>
            <a:ext cx="145077" cy="1506311"/>
          </a:xfrm>
          <a:prstGeom prst="roundRect">
            <a:avLst>
              <a:gd name="adj" fmla="val 50000"/>
            </a:avLst>
          </a:prstGeom>
          <a:gradFill flip="none" rotWithShape="1">
            <a:gsLst>
              <a:gs pos="0">
                <a:srgbClr val="FFFFFF"/>
              </a:gs>
              <a:gs pos="100000">
                <a:srgbClr val="92D05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4" name="角丸四角形 73">
            <a:extLst>
              <a:ext uri="{FF2B5EF4-FFF2-40B4-BE49-F238E27FC236}">
                <a16:creationId xmlns:a16="http://schemas.microsoft.com/office/drawing/2014/main" id="{4B0D959E-3AD1-2E8B-BE1E-4C5B7B4C1F1D}"/>
              </a:ext>
            </a:extLst>
          </p:cNvPr>
          <p:cNvSpPr/>
          <p:nvPr/>
        </p:nvSpPr>
        <p:spPr>
          <a:xfrm>
            <a:off x="5211597" y="3554209"/>
            <a:ext cx="145077" cy="1506311"/>
          </a:xfrm>
          <a:prstGeom prst="roundRect">
            <a:avLst>
              <a:gd name="adj" fmla="val 50000"/>
            </a:avLst>
          </a:prstGeom>
          <a:gradFill flip="none" rotWithShape="1">
            <a:gsLst>
              <a:gs pos="0">
                <a:srgbClr val="FFFFFF"/>
              </a:gs>
              <a:gs pos="100000">
                <a:srgbClr val="FFC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5" name="角丸四角形 74">
            <a:extLst>
              <a:ext uri="{FF2B5EF4-FFF2-40B4-BE49-F238E27FC236}">
                <a16:creationId xmlns:a16="http://schemas.microsoft.com/office/drawing/2014/main" id="{17ECEFEA-622D-B4B0-9F01-89A0EE4AF732}"/>
              </a:ext>
            </a:extLst>
          </p:cNvPr>
          <p:cNvSpPr/>
          <p:nvPr/>
        </p:nvSpPr>
        <p:spPr>
          <a:xfrm>
            <a:off x="6854946" y="3554209"/>
            <a:ext cx="145077" cy="1506311"/>
          </a:xfrm>
          <a:prstGeom prst="roundRect">
            <a:avLst>
              <a:gd name="adj" fmla="val 50000"/>
            </a:avLst>
          </a:prstGeom>
          <a:gradFill flip="none" rotWithShape="1">
            <a:gsLst>
              <a:gs pos="0">
                <a:srgbClr val="FFFFFF"/>
              </a:gs>
              <a:gs pos="100000">
                <a:srgbClr val="FF0000"/>
              </a:gs>
            </a:gsLst>
            <a:lin ang="1800000" scaled="0"/>
            <a:tileRect/>
          </a:gra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2" name="正方形/長方形 1">
            <a:extLst>
              <a:ext uri="{FF2B5EF4-FFF2-40B4-BE49-F238E27FC236}">
                <a16:creationId xmlns:a16="http://schemas.microsoft.com/office/drawing/2014/main" id="{2440BA09-4817-0058-93F3-4B7C4DC4BAA4}"/>
              </a:ext>
            </a:extLst>
          </p:cNvPr>
          <p:cNvSpPr/>
          <p:nvPr/>
        </p:nvSpPr>
        <p:spPr>
          <a:xfrm>
            <a:off x="36010" y="0"/>
            <a:ext cx="14630400" cy="8229600"/>
          </a:xfrm>
          <a:prstGeom prst="rect">
            <a:avLst/>
          </a:prstGeom>
          <a:solidFill>
            <a:srgbClr val="011023">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 name="テキスト ボックス 6">
            <a:extLst>
              <a:ext uri="{FF2B5EF4-FFF2-40B4-BE49-F238E27FC236}">
                <a16:creationId xmlns:a16="http://schemas.microsoft.com/office/drawing/2014/main" id="{72CF4A36-E34C-0987-9DF8-ECD94196B0AF}"/>
              </a:ext>
            </a:extLst>
          </p:cNvPr>
          <p:cNvSpPr txBox="1"/>
          <p:nvPr/>
        </p:nvSpPr>
        <p:spPr>
          <a:xfrm>
            <a:off x="823239" y="2807493"/>
            <a:ext cx="13007525" cy="2554545"/>
          </a:xfrm>
          <a:prstGeom prst="rect">
            <a:avLst/>
          </a:prstGeom>
          <a:noFill/>
        </p:spPr>
        <p:txBody>
          <a:bodyPr wrap="square" rtlCol="0">
            <a:spAutoFit/>
          </a:bodyPr>
          <a:lstStyle/>
          <a:p>
            <a:pPr algn="ctr"/>
            <a:r>
              <a:rPr kumimoji="1" lang="ja-JP" altLang="en-US" sz="8000">
                <a:solidFill>
                  <a:srgbClr val="FFFFFF"/>
                </a:solidFill>
                <a:latin typeface="Noto Sans JP" panose="020B0200000000000000" pitchFamily="34" charset="-128"/>
                <a:ea typeface="Noto Sans JP" panose="020B0200000000000000" pitchFamily="34" charset="-128"/>
              </a:rPr>
              <a:t>あらゆる情報源を</a:t>
            </a:r>
            <a:endParaRPr kumimoji="1" lang="en-US" altLang="ja-JP" sz="8000" dirty="0">
              <a:solidFill>
                <a:srgbClr val="FFFFFF"/>
              </a:solidFill>
              <a:latin typeface="Noto Sans JP" panose="020B0200000000000000" pitchFamily="34" charset="-128"/>
              <a:ea typeface="Noto Sans JP" panose="020B0200000000000000" pitchFamily="34" charset="-128"/>
            </a:endParaRPr>
          </a:p>
          <a:p>
            <a:pPr algn="ctr"/>
            <a:r>
              <a:rPr kumimoji="1" lang="ja-JP" altLang="en-US" sz="8000">
                <a:solidFill>
                  <a:srgbClr val="FFFFFF"/>
                </a:solidFill>
                <a:latin typeface="Noto Sans JP" panose="020B0200000000000000" pitchFamily="34" charset="-128"/>
                <a:ea typeface="Noto Sans JP" panose="020B0200000000000000" pitchFamily="34" charset="-128"/>
              </a:rPr>
              <a:t>可視化可能</a:t>
            </a:r>
          </a:p>
        </p:txBody>
      </p:sp>
      <p:sp>
        <p:nvSpPr>
          <p:cNvPr id="4" name="テキスト ボックス 3">
            <a:extLst>
              <a:ext uri="{FF2B5EF4-FFF2-40B4-BE49-F238E27FC236}">
                <a16:creationId xmlns:a16="http://schemas.microsoft.com/office/drawing/2014/main" id="{582F4896-FC76-8A6F-64A0-775285233C0B}"/>
              </a:ext>
            </a:extLst>
          </p:cNvPr>
          <p:cNvSpPr txBox="1"/>
          <p:nvPr/>
        </p:nvSpPr>
        <p:spPr>
          <a:xfrm>
            <a:off x="9403820" y="6526284"/>
            <a:ext cx="2263913" cy="707886"/>
          </a:xfrm>
          <a:prstGeom prst="rect">
            <a:avLst/>
          </a:prstGeom>
          <a:noFill/>
        </p:spPr>
        <p:txBody>
          <a:bodyPr wrap="square" rtlCol="0">
            <a:spAutoFit/>
          </a:bodyPr>
          <a:lstStyle/>
          <a:p>
            <a:r>
              <a:rPr kumimoji="1" lang="ja-JP" altLang="en-US" sz="4000">
                <a:solidFill>
                  <a:schemeClr val="accent3">
                    <a:lumMod val="60000"/>
                    <a:lumOff val="40000"/>
                  </a:schemeClr>
                </a:solidFill>
              </a:rPr>
              <a:t>消息</a:t>
            </a:r>
          </a:p>
        </p:txBody>
      </p:sp>
      <p:sp>
        <p:nvSpPr>
          <p:cNvPr id="5" name="テキスト ボックス 4">
            <a:extLst>
              <a:ext uri="{FF2B5EF4-FFF2-40B4-BE49-F238E27FC236}">
                <a16:creationId xmlns:a16="http://schemas.microsoft.com/office/drawing/2014/main" id="{8B38E109-99AC-2B73-977D-B8DEA4446C60}"/>
              </a:ext>
            </a:extLst>
          </p:cNvPr>
          <p:cNvSpPr txBox="1"/>
          <p:nvPr/>
        </p:nvSpPr>
        <p:spPr>
          <a:xfrm>
            <a:off x="8656200" y="1085246"/>
            <a:ext cx="2263913" cy="707886"/>
          </a:xfrm>
          <a:prstGeom prst="rect">
            <a:avLst/>
          </a:prstGeom>
          <a:noFill/>
        </p:spPr>
        <p:txBody>
          <a:bodyPr wrap="square" rtlCol="0">
            <a:spAutoFit/>
          </a:bodyPr>
          <a:lstStyle/>
          <a:p>
            <a:r>
              <a:rPr kumimoji="1" lang="ko-KR" altLang="en-US" sz="4000" dirty="0">
                <a:solidFill>
                  <a:schemeClr val="accent3">
                    <a:lumMod val="60000"/>
                    <a:lumOff val="40000"/>
                  </a:schemeClr>
                </a:solidFill>
              </a:rPr>
              <a:t>뉴스</a:t>
            </a:r>
            <a:endParaRPr kumimoji="1" lang="ja-JP" altLang="en-US" sz="4000">
              <a:solidFill>
                <a:schemeClr val="accent3">
                  <a:lumMod val="60000"/>
                  <a:lumOff val="40000"/>
                </a:schemeClr>
              </a:solidFill>
            </a:endParaRPr>
          </a:p>
        </p:txBody>
      </p:sp>
      <p:sp>
        <p:nvSpPr>
          <p:cNvPr id="8" name="テキスト ボックス 7">
            <a:extLst>
              <a:ext uri="{FF2B5EF4-FFF2-40B4-BE49-F238E27FC236}">
                <a16:creationId xmlns:a16="http://schemas.microsoft.com/office/drawing/2014/main" id="{3C5208DF-DCC5-C004-50F2-CAA341DB647C}"/>
              </a:ext>
            </a:extLst>
          </p:cNvPr>
          <p:cNvSpPr txBox="1"/>
          <p:nvPr/>
        </p:nvSpPr>
        <p:spPr>
          <a:xfrm>
            <a:off x="3264608" y="1494857"/>
            <a:ext cx="2263913" cy="707886"/>
          </a:xfrm>
          <a:prstGeom prst="rect">
            <a:avLst/>
          </a:prstGeom>
          <a:noFill/>
        </p:spPr>
        <p:txBody>
          <a:bodyPr wrap="square" rtlCol="0">
            <a:spAutoFit/>
          </a:bodyPr>
          <a:lstStyle/>
          <a:p>
            <a:r>
              <a:rPr kumimoji="1" lang="ar-AE" altLang="ja-JP" sz="4000" dirty="0">
                <a:solidFill>
                  <a:schemeClr val="accent3">
                    <a:lumMod val="60000"/>
                    <a:lumOff val="40000"/>
                  </a:schemeClr>
                </a:solidFill>
              </a:rPr>
              <a:t>سامويد</a:t>
            </a:r>
            <a:endParaRPr kumimoji="1" lang="ja-JP" altLang="en-US" sz="4000">
              <a:solidFill>
                <a:schemeClr val="accent3">
                  <a:lumMod val="60000"/>
                  <a:lumOff val="40000"/>
                </a:schemeClr>
              </a:solidFill>
            </a:endParaRPr>
          </a:p>
        </p:txBody>
      </p:sp>
      <p:sp>
        <p:nvSpPr>
          <p:cNvPr id="9" name="テキスト ボックス 8">
            <a:extLst>
              <a:ext uri="{FF2B5EF4-FFF2-40B4-BE49-F238E27FC236}">
                <a16:creationId xmlns:a16="http://schemas.microsoft.com/office/drawing/2014/main" id="{023839A8-6816-0427-D82B-718F6D2CB668}"/>
              </a:ext>
            </a:extLst>
          </p:cNvPr>
          <p:cNvSpPr txBox="1"/>
          <p:nvPr/>
        </p:nvSpPr>
        <p:spPr>
          <a:xfrm>
            <a:off x="835025" y="5543728"/>
            <a:ext cx="2263913" cy="707886"/>
          </a:xfrm>
          <a:prstGeom prst="rect">
            <a:avLst/>
          </a:prstGeom>
          <a:noFill/>
        </p:spPr>
        <p:txBody>
          <a:bodyPr wrap="square" rtlCol="0">
            <a:spAutoFit/>
          </a:bodyPr>
          <a:lstStyle/>
          <a:p>
            <a:r>
              <a:rPr kumimoji="1" lang="ja-JP" altLang="en-US" sz="4000">
                <a:solidFill>
                  <a:schemeClr val="accent3">
                    <a:lumMod val="60000"/>
                    <a:lumOff val="40000"/>
                  </a:schemeClr>
                </a:solidFill>
              </a:rPr>
              <a:t>ニュース</a:t>
            </a:r>
          </a:p>
        </p:txBody>
      </p:sp>
      <p:sp>
        <p:nvSpPr>
          <p:cNvPr id="10" name="テキスト ボックス 9">
            <a:extLst>
              <a:ext uri="{FF2B5EF4-FFF2-40B4-BE49-F238E27FC236}">
                <a16:creationId xmlns:a16="http://schemas.microsoft.com/office/drawing/2014/main" id="{9F527227-9816-FF68-11E1-B31CBD9B6548}"/>
              </a:ext>
            </a:extLst>
          </p:cNvPr>
          <p:cNvSpPr txBox="1"/>
          <p:nvPr/>
        </p:nvSpPr>
        <p:spPr>
          <a:xfrm>
            <a:off x="847448" y="768477"/>
            <a:ext cx="2263913" cy="707886"/>
          </a:xfrm>
          <a:prstGeom prst="rect">
            <a:avLst/>
          </a:prstGeom>
          <a:noFill/>
        </p:spPr>
        <p:txBody>
          <a:bodyPr wrap="square" rtlCol="0">
            <a:spAutoFit/>
          </a:bodyPr>
          <a:lstStyle/>
          <a:p>
            <a:r>
              <a:rPr kumimoji="1" lang="th-TH" altLang="ja-JP" sz="4000" dirty="0">
                <a:solidFill>
                  <a:schemeClr val="accent3">
                    <a:lumMod val="60000"/>
                    <a:lumOff val="40000"/>
                  </a:schemeClr>
                </a:solidFill>
              </a:rPr>
              <a:t>ข่าว</a:t>
            </a:r>
            <a:endParaRPr kumimoji="1" lang="ja-JP" altLang="en-US" sz="4000">
              <a:solidFill>
                <a:schemeClr val="accent3">
                  <a:lumMod val="60000"/>
                  <a:lumOff val="40000"/>
                </a:schemeClr>
              </a:solidFill>
            </a:endParaRPr>
          </a:p>
        </p:txBody>
      </p:sp>
      <p:sp>
        <p:nvSpPr>
          <p:cNvPr id="11" name="テキスト ボックス 10">
            <a:extLst>
              <a:ext uri="{FF2B5EF4-FFF2-40B4-BE49-F238E27FC236}">
                <a16:creationId xmlns:a16="http://schemas.microsoft.com/office/drawing/2014/main" id="{20F4BA37-C1C6-937A-3184-6966EE88286F}"/>
              </a:ext>
            </a:extLst>
          </p:cNvPr>
          <p:cNvSpPr txBox="1"/>
          <p:nvPr/>
        </p:nvSpPr>
        <p:spPr>
          <a:xfrm>
            <a:off x="4396564" y="6746321"/>
            <a:ext cx="2263913" cy="707886"/>
          </a:xfrm>
          <a:prstGeom prst="rect">
            <a:avLst/>
          </a:prstGeom>
          <a:noFill/>
        </p:spPr>
        <p:txBody>
          <a:bodyPr wrap="square" rtlCol="0">
            <a:spAutoFit/>
          </a:bodyPr>
          <a:lstStyle/>
          <a:p>
            <a:r>
              <a:rPr kumimoji="1" lang="en" altLang="ja-JP" sz="4000" dirty="0" err="1">
                <a:solidFill>
                  <a:schemeClr val="accent3">
                    <a:lumMod val="60000"/>
                    <a:lumOff val="40000"/>
                  </a:schemeClr>
                </a:solidFill>
              </a:rPr>
              <a:t>Nachricht</a:t>
            </a:r>
            <a:endParaRPr kumimoji="1" lang="ja-JP" altLang="en-US" sz="4000">
              <a:solidFill>
                <a:schemeClr val="accent3">
                  <a:lumMod val="60000"/>
                  <a:lumOff val="40000"/>
                </a:schemeClr>
              </a:solidFill>
            </a:endParaRPr>
          </a:p>
        </p:txBody>
      </p:sp>
      <p:sp>
        <p:nvSpPr>
          <p:cNvPr id="12" name="テキスト ボックス 11">
            <a:extLst>
              <a:ext uri="{FF2B5EF4-FFF2-40B4-BE49-F238E27FC236}">
                <a16:creationId xmlns:a16="http://schemas.microsoft.com/office/drawing/2014/main" id="{88DEC303-9ACC-2812-02C5-6E8F1F9211D8}"/>
              </a:ext>
            </a:extLst>
          </p:cNvPr>
          <p:cNvSpPr txBox="1"/>
          <p:nvPr/>
        </p:nvSpPr>
        <p:spPr>
          <a:xfrm>
            <a:off x="11952035" y="2043056"/>
            <a:ext cx="2263913" cy="707886"/>
          </a:xfrm>
          <a:prstGeom prst="rect">
            <a:avLst/>
          </a:prstGeom>
          <a:noFill/>
        </p:spPr>
        <p:txBody>
          <a:bodyPr wrap="square" rtlCol="0">
            <a:spAutoFit/>
          </a:bodyPr>
          <a:lstStyle/>
          <a:p>
            <a:r>
              <a:rPr kumimoji="1" lang="en" altLang="ja-JP" sz="4000" dirty="0" err="1">
                <a:solidFill>
                  <a:schemeClr val="accent3">
                    <a:lumMod val="60000"/>
                    <a:lumOff val="40000"/>
                  </a:schemeClr>
                </a:solidFill>
              </a:rPr>
              <a:t>notícias</a:t>
            </a:r>
            <a:endParaRPr kumimoji="1" lang="ja-JP" altLang="en-US" sz="4000">
              <a:solidFill>
                <a:schemeClr val="accent3">
                  <a:lumMod val="60000"/>
                  <a:lumOff val="40000"/>
                </a:schemeClr>
              </a:solidFill>
            </a:endParaRPr>
          </a:p>
        </p:txBody>
      </p:sp>
      <p:sp>
        <p:nvSpPr>
          <p:cNvPr id="13" name="テキスト ボックス 12">
            <a:extLst>
              <a:ext uri="{FF2B5EF4-FFF2-40B4-BE49-F238E27FC236}">
                <a16:creationId xmlns:a16="http://schemas.microsoft.com/office/drawing/2014/main" id="{DC4764F2-EBA7-F781-C91A-01E0F551CFC9}"/>
              </a:ext>
            </a:extLst>
          </p:cNvPr>
          <p:cNvSpPr txBox="1"/>
          <p:nvPr/>
        </p:nvSpPr>
        <p:spPr>
          <a:xfrm>
            <a:off x="11596645" y="5060520"/>
            <a:ext cx="2263913" cy="707886"/>
          </a:xfrm>
          <a:prstGeom prst="rect">
            <a:avLst/>
          </a:prstGeom>
          <a:noFill/>
        </p:spPr>
        <p:txBody>
          <a:bodyPr wrap="square" rtlCol="0">
            <a:spAutoFit/>
          </a:bodyPr>
          <a:lstStyle/>
          <a:p>
            <a:r>
              <a:rPr kumimoji="1" lang="az-Cyrl-AZ" altLang="ja-JP" sz="4000" dirty="0">
                <a:solidFill>
                  <a:schemeClr val="accent3">
                    <a:lumMod val="60000"/>
                    <a:lumOff val="40000"/>
                  </a:schemeClr>
                </a:solidFill>
              </a:rPr>
              <a:t>новости</a:t>
            </a:r>
            <a:endParaRPr kumimoji="1" lang="ja-JP" altLang="en-US" sz="4000">
              <a:solidFill>
                <a:schemeClr val="accent3">
                  <a:lumMod val="60000"/>
                  <a:lumOff val="40000"/>
                </a:schemeClr>
              </a:solidFill>
            </a:endParaRPr>
          </a:p>
        </p:txBody>
      </p:sp>
    </p:spTree>
    <p:extLst>
      <p:ext uri="{BB962C8B-B14F-4D97-AF65-F5344CB8AC3E}">
        <p14:creationId xmlns:p14="http://schemas.microsoft.com/office/powerpoint/2010/main" val="59873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1.21528E-6 -0.00077 C 0.06315 -3.02469E-6 0.28895 -0.01717 0.37478 -0.00636 C 0.46061 0.00425 0.46582 0.05131 0.51465 0.06327 C 0.56348 0.07523 0.62619 0.06173 0.66775 0.06578 C 0.70855 0.06578 0.71311 -0.06385 0.76302 -0.06346 C 0.81293 -0.06327 0.82357 0.02103 0.82357 0.02122 " pathEditMode="relative" rAng="0" ptsTypes="AAAAAA">
                                      <p:cBhvr>
                                        <p:cTn id="6" dur="5000" fill="hold"/>
                                        <p:tgtEl>
                                          <p:spTgt spid="18"/>
                                        </p:tgtEl>
                                        <p:attrNameLst>
                                          <p:attrName>ppt_x</p:attrName>
                                          <p:attrName>ppt_y</p:attrName>
                                        </p:attrNameLst>
                                      </p:cBhvr>
                                      <p:rCtr x="41178" y="328"/>
                                    </p:animMotion>
                                  </p:childTnLst>
                                </p:cTn>
                              </p:par>
                              <p:par>
                                <p:cTn id="7" presetID="0" presetClass="path" presetSubtype="0" repeatCount="indefinite" accel="50000" decel="50000" fill="hold" grpId="0" nodeType="withEffect">
                                  <p:stCondLst>
                                    <p:cond delay="500"/>
                                  </p:stCondLst>
                                  <p:endCondLst>
                                    <p:cond evt="onNext" delay="0">
                                      <p:tgtEl>
                                        <p:sldTgt/>
                                      </p:tgtEl>
                                    </p:cond>
                                  </p:endCondLst>
                                  <p:childTnLst>
                                    <p:animMotion origin="layout" path="M -0.02723 0.05787 L 0.22505 0.05633 C 0.17416 0.05613 0.18056 0.20949 0.17872 0.2716 " pathEditMode="relative" rAng="0" ptsTypes="AAA">
                                      <p:cBhvr>
                                        <p:cTn id="8" dur="2000" fill="hold"/>
                                        <p:tgtEl>
                                          <p:spTgt spid="22"/>
                                        </p:tgtEl>
                                        <p:attrNameLst>
                                          <p:attrName>ppt_x</p:attrName>
                                          <p:attrName>ppt_y</p:attrName>
                                        </p:attrNameLst>
                                      </p:cBhvr>
                                      <p:rCtr x="12609" y="10610"/>
                                    </p:animMotion>
                                  </p:childTnLst>
                                </p:cTn>
                              </p:par>
                              <p:par>
                                <p:cTn id="9" presetID="0" presetClass="path" presetSubtype="0" repeatCount="indefinite" accel="50000" decel="50000" fill="hold" grpId="0" nodeType="withEffect">
                                  <p:stCondLst>
                                    <p:cond delay="2000"/>
                                  </p:stCondLst>
                                  <p:endCondLst>
                                    <p:cond evt="onNext" delay="0">
                                      <p:tgtEl>
                                        <p:sldTgt/>
                                      </p:tgtEl>
                                    </p:cond>
                                  </p:endCondLst>
                                  <p:childTnLst>
                                    <p:animMotion origin="layout" path="M -4.13194E-6 -0.00096 C 0.16081 -0.00424 0.28842 0.00367 0.37316 -0.00463 C 0.45769 -0.01292 0.4579 -0.04224 0.50782 -0.05073 C 0.55762 -0.05922 0.63162 -0.04957 0.67275 -0.05536 C 0.71376 -0.06115 0.71083 -0.17862 0.75391 -0.18055 C 0.7972 -0.18248 0.8188 -0.12519 0.82053 -0.10764 " pathEditMode="relative" rAng="0" ptsTypes="AAAAAA">
                                      <p:cBhvr>
                                        <p:cTn id="10" dur="5000" fill="hold"/>
                                        <p:tgtEl>
                                          <p:spTgt spid="6"/>
                                        </p:tgtEl>
                                        <p:attrNameLst>
                                          <p:attrName>ppt_x</p:attrName>
                                          <p:attrName>ppt_y</p:attrName>
                                        </p:attrNameLst>
                                      </p:cBhvr>
                                      <p:rCtr x="41026" y="-8970"/>
                                    </p:animMotion>
                                  </p:childTnLst>
                                </p:cTn>
                              </p:par>
                              <p:par>
                                <p:cTn id="11" presetID="0" presetClass="path" presetSubtype="0" repeatCount="indefinite" accel="50000" decel="50000" fill="hold" grpId="0" nodeType="withEffect">
                                  <p:stCondLst>
                                    <p:cond delay="0"/>
                                  </p:stCondLst>
                                  <p:endCondLst>
                                    <p:cond evt="onNext" delay="0">
                                      <p:tgtEl>
                                        <p:sldTgt/>
                                      </p:tgtEl>
                                    </p:cond>
                                  </p:endCondLst>
                                  <p:childTnLst>
                                    <p:animMotion origin="layout" path="M -4.58333E-6 -0.00096 L 0.13933 -0.00173 C 0.08931 -0.00173 0.09506 0.13696 0.09115 0.20737 " pathEditMode="relative" rAng="0" ptsTypes="AAA">
                                      <p:cBhvr>
                                        <p:cTn id="12" dur="1000" fill="hold"/>
                                        <p:tgtEl>
                                          <p:spTgt spid="23"/>
                                        </p:tgtEl>
                                        <p:attrNameLst>
                                          <p:attrName>ppt_x</p:attrName>
                                          <p:attrName>ppt_y</p:attrName>
                                        </p:attrNameLst>
                                      </p:cBhvr>
                                      <p:rCtr x="6966" y="10378"/>
                                    </p:animMotion>
                                  </p:childTnLst>
                                </p:cTn>
                              </p:par>
                              <p:par>
                                <p:cTn id="13" presetID="0" presetClass="path" presetSubtype="0" repeatCount="indefinite" accel="50000" decel="50000" fill="hold" grpId="0" nodeType="withEffect">
                                  <p:stCondLst>
                                    <p:cond delay="500"/>
                                  </p:stCondLst>
                                  <p:endCondLst>
                                    <p:cond evt="onNext" delay="0">
                                      <p:tgtEl>
                                        <p:sldTgt/>
                                      </p:tgtEl>
                                    </p:cond>
                                  </p:endCondLst>
                                  <p:childTnLst>
                                    <p:animMotion origin="layout" path="M -0.0052 -0.05942 L 0.25174 -0.06134 C 0.19618 -0.06134 0.20432 0.16165 0.20302 0.20447 " pathEditMode="relative" rAng="0" ptsTypes="AAA">
                                      <p:cBhvr>
                                        <p:cTn id="14" dur="3000" fill="hold"/>
                                        <p:tgtEl>
                                          <p:spTgt spid="14"/>
                                        </p:tgtEl>
                                        <p:attrNameLst>
                                          <p:attrName>ppt_x</p:attrName>
                                          <p:attrName>ppt_y</p:attrName>
                                        </p:attrNameLst>
                                      </p:cBhvr>
                                      <p:rCtr x="12847" y="13098"/>
                                    </p:animMotion>
                                  </p:childTnLst>
                                </p:cTn>
                              </p:par>
                              <p:par>
                                <p:cTn id="15" presetID="0" presetClass="path" presetSubtype="0" repeatCount="indefinite" accel="50000" decel="50000" fill="hold" grpId="0" nodeType="withEffect">
                                  <p:stCondLst>
                                    <p:cond delay="1500"/>
                                  </p:stCondLst>
                                  <p:endCondLst>
                                    <p:cond evt="onNext" delay="0">
                                      <p:tgtEl>
                                        <p:sldTgt/>
                                      </p:tgtEl>
                                    </p:cond>
                                  </p:endCondLst>
                                  <p:childTnLst>
                                    <p:animMotion origin="layout" path="M 2.29167E-6 -2.77778E-6 L 0.24913 0.00251 C 0.19748 -2.77778E-6 0.2016 0.1032 0.2015 0.14622 " pathEditMode="relative" rAng="0" ptsTypes="AAA">
                                      <p:cBhvr>
                                        <p:cTn id="16" dur="2000" fill="hold"/>
                                        <p:tgtEl>
                                          <p:spTgt spid="20"/>
                                        </p:tgtEl>
                                        <p:attrNameLst>
                                          <p:attrName>ppt_x</p:attrName>
                                          <p:attrName>ppt_y</p:attrName>
                                        </p:attrNameLst>
                                      </p:cBhvr>
                                      <p:rCtr x="12457" y="7311"/>
                                    </p:animMotion>
                                  </p:childTnLst>
                                </p:cTn>
                              </p:par>
                              <p:par>
                                <p:cTn id="17" presetID="0" presetClass="path" presetSubtype="0" repeatCount="indefinite" accel="50000" decel="50000" fill="hold" grpId="0" nodeType="withEffect">
                                  <p:stCondLst>
                                    <p:cond delay="0"/>
                                  </p:stCondLst>
                                  <p:endCondLst>
                                    <p:cond evt="onNext" delay="0">
                                      <p:tgtEl>
                                        <p:sldTgt/>
                                      </p:tgtEl>
                                    </p:cond>
                                  </p:endCondLst>
                                  <p:childTnLst>
                                    <p:animMotion origin="layout" path="M 4.30556E-6 2.46914E-7 C 0.03808 -0.0027 0.09874 0.00096 0.12315 -0.00096 C 0.07682 -0.00019 0.07454 0.17342 0.07226 0.25424 " pathEditMode="relative" rAng="0" ptsTypes="AAA">
                                      <p:cBhvr>
                                        <p:cTn id="18" dur="1000" fill="hold"/>
                                        <p:tgtEl>
                                          <p:spTgt spid="15"/>
                                        </p:tgtEl>
                                        <p:attrNameLst>
                                          <p:attrName>ppt_x</p:attrName>
                                          <p:attrName>ppt_y</p:attrName>
                                        </p:attrNameLst>
                                      </p:cBhvr>
                                      <p:rCtr x="6152" y="12654"/>
                                    </p:animMotion>
                                  </p:childTnLst>
                                </p:cTn>
                              </p:par>
                              <p:par>
                                <p:cTn id="19" presetID="0" presetClass="path" presetSubtype="0" repeatCount="indefinite" accel="50000" decel="50000" fill="hold" grpId="0" nodeType="withEffect">
                                  <p:stCondLst>
                                    <p:cond delay="1500"/>
                                  </p:stCondLst>
                                  <p:endCondLst>
                                    <p:cond evt="onNext" delay="0">
                                      <p:tgtEl>
                                        <p:sldTgt/>
                                      </p:tgtEl>
                                    </p:cond>
                                  </p:endCondLst>
                                  <p:childTnLst>
                                    <p:animMotion origin="layout" path="M -4.13194E-6 -2.46914E-6 C 0.1339 0.00116 0.22863 -0.00115 0.36318 0.00058 C 0.31717 0.00058 0.31554 0.07234 0.31619 0.15259 " pathEditMode="relative" rAng="0" ptsTypes="AAA">
                                      <p:cBhvr>
                                        <p:cTn id="20" dur="2000" fill="hold"/>
                                        <p:tgtEl>
                                          <p:spTgt spid="17"/>
                                        </p:tgtEl>
                                        <p:attrNameLst>
                                          <p:attrName>ppt_x</p:attrName>
                                          <p:attrName>ppt_y</p:attrName>
                                        </p:attrNameLst>
                                      </p:cBhvr>
                                      <p:rCtr x="18153" y="7620"/>
                                    </p:animMotion>
                                  </p:childTnLst>
                                </p:cTn>
                              </p:par>
                              <p:par>
                                <p:cTn id="21" presetID="0" presetClass="path" presetSubtype="0" repeatCount="indefinite" accel="50000" decel="50000" fill="hold" grpId="0" nodeType="withEffect">
                                  <p:stCondLst>
                                    <p:cond delay="0"/>
                                  </p:stCondLst>
                                  <p:endCondLst>
                                    <p:cond evt="onNext" delay="0">
                                      <p:tgtEl>
                                        <p:sldTgt/>
                                      </p:tgtEl>
                                    </p:cond>
                                  </p:endCondLst>
                                  <p:childTnLst>
                                    <p:animMotion origin="layout" path="M -3.54167E-6 4.69136E-6 L 0.36296 0.00057 C 0.30903 0.00057 0.31815 0.1358 0.31641 0.20389 " pathEditMode="relative" rAng="0" ptsTypes="AAA">
                                      <p:cBhvr>
                                        <p:cTn id="22" dur="2000" fill="hold"/>
                                        <p:tgtEl>
                                          <p:spTgt spid="3"/>
                                        </p:tgtEl>
                                        <p:attrNameLst>
                                          <p:attrName>ppt_x</p:attrName>
                                          <p:attrName>ppt_y</p:attrName>
                                        </p:attrNameLst>
                                      </p:cBhvr>
                                      <p:rCtr x="18142" y="10185"/>
                                    </p:animMotion>
                                  </p:childTnLst>
                                </p:cTn>
                              </p:par>
                              <p:par>
                                <p:cTn id="23" presetID="0" presetClass="path" presetSubtype="0" repeatCount="indefinite" accel="50000" decel="50000" fill="hold" grpId="0" nodeType="withEffect">
                                  <p:stCondLst>
                                    <p:cond delay="1500"/>
                                  </p:stCondLst>
                                  <p:endCondLst>
                                    <p:cond evt="onNext" delay="0">
                                      <p:tgtEl>
                                        <p:sldTgt/>
                                      </p:tgtEl>
                                    </p:cond>
                                  </p:endCondLst>
                                  <p:childTnLst>
                                    <p:animMotion origin="layout" path="M -0.00369 0.11806 L 0.13031 0.11806 C 0.08214 0.11806 0.08214 0.15915 0.08214 0.26042 " pathEditMode="relative" rAng="0" ptsTypes="AAA">
                                      <p:cBhvr>
                                        <p:cTn id="24" dur="3000" fill="hold"/>
                                        <p:tgtEl>
                                          <p:spTgt spid="24"/>
                                        </p:tgtEl>
                                        <p:attrNameLst>
                                          <p:attrName>ppt_x</p:attrName>
                                          <p:attrName>ppt_y</p:attrName>
                                        </p:attrNameLst>
                                      </p:cBhvr>
                                      <p:rCtr x="6695" y="71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4" grpId="0" animBg="1"/>
      <p:bldP spid="15" grpId="0" animBg="1"/>
      <p:bldP spid="17" grpId="0" animBg="1"/>
      <p:bldP spid="18" grpId="0" animBg="1"/>
      <p:bldP spid="20" grpId="0" animBg="1"/>
      <p:bldP spid="22" grpId="0" animBg="1"/>
      <p:bldP spid="23"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D114-E116-19AA-49C7-42876BBC9DAA}"/>
            </a:ext>
          </a:extLst>
        </p:cNvPr>
        <p:cNvGrpSpPr/>
        <p:nvPr/>
      </p:nvGrpSpPr>
      <p:grpSpPr>
        <a:xfrm>
          <a:off x="0" y="0"/>
          <a:ext cx="0" cy="0"/>
          <a:chOff x="0" y="0"/>
          <a:chExt cx="0" cy="0"/>
        </a:xfrm>
      </p:grpSpPr>
      <p:sp>
        <p:nvSpPr>
          <p:cNvPr id="4" name="コンテンツ プレースホルダー 1">
            <a:extLst>
              <a:ext uri="{FF2B5EF4-FFF2-40B4-BE49-F238E27FC236}">
                <a16:creationId xmlns:a16="http://schemas.microsoft.com/office/drawing/2014/main" id="{0873ABDA-B783-C8B0-50EE-7E5A51768372}"/>
              </a:ext>
            </a:extLst>
          </p:cNvPr>
          <p:cNvSpPr>
            <a:spLocks noGrp="1"/>
          </p:cNvSpPr>
          <p:nvPr>
            <p:ph sz="quarter" idx="4294967295"/>
          </p:nvPr>
        </p:nvSpPr>
        <p:spPr>
          <a:xfrm>
            <a:off x="4099719" y="3098800"/>
            <a:ext cx="6430962" cy="1016000"/>
          </a:xfrm>
          <a:prstGeom prst="rect">
            <a:avLst/>
          </a:prstGeom>
        </p:spPr>
        <p:txBody>
          <a:bodyPr/>
          <a:lstStyle/>
          <a:p>
            <a:r>
              <a:rPr kumimoji="1" lang="en-US" altLang="ja-JP" dirty="0">
                <a:latin typeface="SF Pro Medium" pitchFamily="2" charset="0"/>
                <a:ea typeface="SF Pro Medium" pitchFamily="2" charset="0"/>
                <a:cs typeface="SF Pro Medium" pitchFamily="2" charset="0"/>
              </a:rPr>
              <a:t>Example text</a:t>
            </a:r>
            <a:endParaRPr kumimoji="1" lang="ja-JP" altLang="en-US">
              <a:latin typeface="SF Pro Medium" pitchFamily="2" charset="0"/>
              <a:cs typeface="SF Pro Medium" pitchFamily="2" charset="0"/>
            </a:endParaRPr>
          </a:p>
        </p:txBody>
      </p:sp>
      <p:sp>
        <p:nvSpPr>
          <p:cNvPr id="5" name="テキスト ボックス 4">
            <a:extLst>
              <a:ext uri="{FF2B5EF4-FFF2-40B4-BE49-F238E27FC236}">
                <a16:creationId xmlns:a16="http://schemas.microsoft.com/office/drawing/2014/main" id="{E1464F07-D72C-3411-A83B-AF04DFCE5930}"/>
              </a:ext>
            </a:extLst>
          </p:cNvPr>
          <p:cNvSpPr txBox="1"/>
          <p:nvPr/>
        </p:nvSpPr>
        <p:spPr>
          <a:xfrm>
            <a:off x="2147276" y="2388930"/>
            <a:ext cx="10335848" cy="2554545"/>
          </a:xfrm>
          <a:prstGeom prst="rect">
            <a:avLst/>
          </a:prstGeom>
          <a:noFill/>
        </p:spPr>
        <p:txBody>
          <a:bodyPr wrap="square" rtlCol="0">
            <a:spAutoFit/>
          </a:bodyPr>
          <a:lstStyle/>
          <a:p>
            <a:pPr algn="ctr"/>
            <a:r>
              <a:rPr kumimoji="1" lang="en-US" altLang="ja-JP" sz="7200" dirty="0">
                <a:solidFill>
                  <a:srgbClr val="FFFFFF"/>
                </a:solidFill>
                <a:latin typeface="Noto Sans JP" panose="020B0200000000000000" pitchFamily="34" charset="-128"/>
                <a:ea typeface="Noto Sans JP" panose="020B0200000000000000" pitchFamily="34" charset="-128"/>
                <a:cs typeface="SF Pro Medium" pitchFamily="2" charset="0"/>
              </a:rPr>
              <a:t>LLM</a:t>
            </a:r>
            <a:r>
              <a:rPr kumimoji="1" lang="ja-JP" altLang="en-US" sz="7200">
                <a:solidFill>
                  <a:srgbClr val="FFFFFF"/>
                </a:solidFill>
                <a:latin typeface="Noto Sans JP" panose="020B0200000000000000" pitchFamily="34" charset="-128"/>
                <a:ea typeface="Noto Sans JP" panose="020B0200000000000000" pitchFamily="34" charset="-128"/>
                <a:cs typeface="SF Pro Medium" pitchFamily="2" charset="0"/>
              </a:rPr>
              <a:t>を使用して</a:t>
            </a:r>
            <a:br>
              <a:rPr kumimoji="1" lang="en-US" altLang="ja-JP" sz="7200" dirty="0">
                <a:solidFill>
                  <a:srgbClr val="FFFFFF"/>
                </a:solidFill>
                <a:latin typeface="Noto Sans JP" panose="020B0200000000000000" pitchFamily="34" charset="-128"/>
                <a:ea typeface="Noto Sans JP" panose="020B0200000000000000" pitchFamily="34" charset="-128"/>
                <a:cs typeface="SF Pro Medium" pitchFamily="2" charset="0"/>
              </a:rPr>
            </a:br>
            <a:r>
              <a:rPr kumimoji="1" lang="ja-JP" altLang="en-US" sz="8800">
                <a:solidFill>
                  <a:srgbClr val="FFFFFF"/>
                </a:solidFill>
                <a:latin typeface="Noto Sans JP" panose="020B0200000000000000" pitchFamily="34" charset="-128"/>
                <a:ea typeface="Noto Sans JP" panose="020B0200000000000000" pitchFamily="34" charset="-128"/>
                <a:cs typeface="SF Pro Medium" pitchFamily="2" charset="0"/>
              </a:rPr>
              <a:t>精度</a:t>
            </a:r>
            <a:r>
              <a:rPr kumimoji="1" lang="ja-JP" altLang="en-US" sz="7200">
                <a:solidFill>
                  <a:srgbClr val="FFFFFF"/>
                </a:solidFill>
                <a:latin typeface="Noto Sans JP" panose="020B0200000000000000" pitchFamily="34" charset="-128"/>
                <a:ea typeface="Noto Sans JP" panose="020B0200000000000000" pitchFamily="34" charset="-128"/>
                <a:cs typeface="SF Pro Medium" pitchFamily="2" charset="0"/>
              </a:rPr>
              <a:t>を</a:t>
            </a:r>
            <a:r>
              <a:rPr kumimoji="1" lang="ja-JP" altLang="en-US" sz="8800">
                <a:solidFill>
                  <a:srgbClr val="FFFFFF"/>
                </a:solidFill>
                <a:latin typeface="Noto Sans JP" panose="020B0200000000000000" pitchFamily="34" charset="-128"/>
                <a:ea typeface="Noto Sans JP" panose="020B0200000000000000" pitchFamily="34" charset="-128"/>
                <a:cs typeface="SF Pro Medium" pitchFamily="2" charset="0"/>
              </a:rPr>
              <a:t>担保</a:t>
            </a:r>
            <a:r>
              <a:rPr kumimoji="1" lang="ja-JP" altLang="en-US" sz="7200">
                <a:solidFill>
                  <a:srgbClr val="FFFFFF"/>
                </a:solidFill>
                <a:latin typeface="Noto Sans JP" panose="020B0200000000000000" pitchFamily="34" charset="-128"/>
                <a:ea typeface="Noto Sans JP" panose="020B0200000000000000" pitchFamily="34" charset="-128"/>
                <a:cs typeface="SF Pro Medium" pitchFamily="2" charset="0"/>
              </a:rPr>
              <a:t>できるのか</a:t>
            </a:r>
            <a:endParaRPr kumimoji="1" lang="en-US" altLang="ja-JP" sz="7200" dirty="0">
              <a:solidFill>
                <a:srgbClr val="FFFFFF"/>
              </a:solidFill>
              <a:latin typeface="Noto Sans JP" panose="020B0200000000000000" pitchFamily="34" charset="-128"/>
              <a:ea typeface="Noto Sans JP" panose="020B0200000000000000" pitchFamily="34" charset="-128"/>
              <a:cs typeface="SF Pro Medium" pitchFamily="2" charset="0"/>
            </a:endParaRPr>
          </a:p>
        </p:txBody>
      </p:sp>
    </p:spTree>
    <p:extLst>
      <p:ext uri="{BB962C8B-B14F-4D97-AF65-F5344CB8AC3E}">
        <p14:creationId xmlns:p14="http://schemas.microsoft.com/office/powerpoint/2010/main" val="484438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B4195-2740-9A68-DF64-E175FB90D9FA}"/>
            </a:ext>
          </a:extLst>
        </p:cNvPr>
        <p:cNvGrpSpPr/>
        <p:nvPr/>
      </p:nvGrpSpPr>
      <p:grpSpPr>
        <a:xfrm>
          <a:off x="0" y="0"/>
          <a:ext cx="0" cy="0"/>
          <a:chOff x="0" y="0"/>
          <a:chExt cx="0" cy="0"/>
        </a:xfrm>
      </p:grpSpPr>
      <p:pic>
        <p:nvPicPr>
          <p:cNvPr id="7" name="図 6" descr="マップ&#10;&#10;自動的に生成された説明">
            <a:extLst>
              <a:ext uri="{FF2B5EF4-FFF2-40B4-BE49-F238E27FC236}">
                <a16:creationId xmlns:a16="http://schemas.microsoft.com/office/drawing/2014/main" id="{E732EC7C-E389-94B0-DE5C-2F4C9410A3F1}"/>
              </a:ext>
            </a:extLst>
          </p:cNvPr>
          <p:cNvPicPr>
            <a:picLocks noChangeAspect="1"/>
          </p:cNvPicPr>
          <p:nvPr/>
        </p:nvPicPr>
        <p:blipFill>
          <a:blip r:embed="rId3">
            <a:alphaModFix/>
            <a:extLst>
              <a:ext uri="{BEBA8EAE-BF5A-486C-A8C5-ECC9F3942E4B}">
                <a14:imgProps xmlns:a14="http://schemas.microsoft.com/office/drawing/2010/main">
                  <a14:imgLayer r:embed="rId4">
                    <a14:imgEffect>
                      <a14:saturation sat="49000"/>
                    </a14:imgEffect>
                  </a14:imgLayer>
                </a14:imgProps>
              </a:ext>
            </a:extLst>
          </a:blip>
          <a:srcRect t="7855" r="2729" b="2065"/>
          <a:stretch/>
        </p:blipFill>
        <p:spPr>
          <a:xfrm>
            <a:off x="7312756" y="1556423"/>
            <a:ext cx="6482620" cy="4878846"/>
          </a:xfrm>
          <a:prstGeom prst="rect">
            <a:avLst/>
          </a:prstGeom>
        </p:spPr>
      </p:pic>
      <p:pic>
        <p:nvPicPr>
          <p:cNvPr id="10" name="図 9" descr="マップ&#10;&#10;自動的に生成された説明">
            <a:extLst>
              <a:ext uri="{FF2B5EF4-FFF2-40B4-BE49-F238E27FC236}">
                <a16:creationId xmlns:a16="http://schemas.microsoft.com/office/drawing/2014/main" id="{3C515238-C738-EF6C-4E9A-99A9B01D4663}"/>
              </a:ext>
            </a:extLst>
          </p:cNvPr>
          <p:cNvPicPr>
            <a:picLocks noChangeAspect="1"/>
          </p:cNvPicPr>
          <p:nvPr/>
        </p:nvPicPr>
        <p:blipFill>
          <a:blip r:embed="rId5"/>
          <a:srcRect l="6742" t="31630" r="8200" b="2655"/>
          <a:stretch/>
        </p:blipFill>
        <p:spPr>
          <a:xfrm>
            <a:off x="835025" y="1556426"/>
            <a:ext cx="6477731" cy="4878845"/>
          </a:xfrm>
          <a:prstGeom prst="rect">
            <a:avLst/>
          </a:prstGeom>
        </p:spPr>
      </p:pic>
      <p:grpSp>
        <p:nvGrpSpPr>
          <p:cNvPr id="20" name="グループ化 19">
            <a:extLst>
              <a:ext uri="{FF2B5EF4-FFF2-40B4-BE49-F238E27FC236}">
                <a16:creationId xmlns:a16="http://schemas.microsoft.com/office/drawing/2014/main" id="{67AA363A-9D2E-1291-4F3D-F20C39A24100}"/>
              </a:ext>
            </a:extLst>
          </p:cNvPr>
          <p:cNvGrpSpPr/>
          <p:nvPr/>
        </p:nvGrpSpPr>
        <p:grpSpPr>
          <a:xfrm>
            <a:off x="2124602" y="6605853"/>
            <a:ext cx="4069405" cy="479342"/>
            <a:chOff x="1324834" y="6686648"/>
            <a:chExt cx="4069405" cy="479342"/>
          </a:xfrm>
        </p:grpSpPr>
        <p:pic>
          <p:nvPicPr>
            <p:cNvPr id="14" name="図 13" descr="挿絵 が含まれている画像&#10;&#10;自動的に生成された説明">
              <a:extLst>
                <a:ext uri="{FF2B5EF4-FFF2-40B4-BE49-F238E27FC236}">
                  <a16:creationId xmlns:a16="http://schemas.microsoft.com/office/drawing/2014/main" id="{5B8B1338-DA73-95DC-9FE6-A6CCA13A8423}"/>
                </a:ext>
              </a:extLst>
            </p:cNvPr>
            <p:cNvPicPr>
              <a:picLocks noChangeAspect="1"/>
            </p:cNvPicPr>
            <p:nvPr/>
          </p:nvPicPr>
          <p:blipFill>
            <a:blip r:embed="rId6"/>
            <a:stretch>
              <a:fillRect/>
            </a:stretch>
          </p:blipFill>
          <p:spPr>
            <a:xfrm>
              <a:off x="1324834" y="6686648"/>
              <a:ext cx="2345856" cy="429120"/>
            </a:xfrm>
            <a:prstGeom prst="rect">
              <a:avLst/>
            </a:prstGeom>
          </p:spPr>
        </p:pic>
        <p:sp>
          <p:nvSpPr>
            <p:cNvPr id="19" name="テキスト ボックス 18">
              <a:extLst>
                <a:ext uri="{FF2B5EF4-FFF2-40B4-BE49-F238E27FC236}">
                  <a16:creationId xmlns:a16="http://schemas.microsoft.com/office/drawing/2014/main" id="{3A32F262-9EF7-CC10-4C1C-DDF0370BDAE7}"/>
                </a:ext>
              </a:extLst>
            </p:cNvPr>
            <p:cNvSpPr txBox="1"/>
            <p:nvPr/>
          </p:nvSpPr>
          <p:spPr>
            <a:xfrm>
              <a:off x="3670690" y="6704325"/>
              <a:ext cx="1723549" cy="461665"/>
            </a:xfrm>
            <a:prstGeom prst="rect">
              <a:avLst/>
            </a:prstGeom>
            <a:noFill/>
          </p:spPr>
          <p:txBody>
            <a:bodyPr wrap="none" rtlCol="0">
              <a:spAutoFit/>
            </a:bodyPr>
            <a:lstStyle/>
            <a:p>
              <a:r>
                <a:rPr kumimoji="1" lang="ja-JP" altLang="en-US" sz="2400">
                  <a:solidFill>
                    <a:srgbClr val="FFFFFF"/>
                  </a:solidFill>
                  <a:latin typeface="Noto Sans JP" panose="020B0200000000000000" pitchFamily="34" charset="-128"/>
                  <a:ea typeface="Noto Sans JP" panose="020B0200000000000000" pitchFamily="34" charset="-128"/>
                </a:rPr>
                <a:t>取得データ</a:t>
              </a:r>
              <a:endParaRPr kumimoji="1" lang="ja-JP" altLang="en-US" sz="1600">
                <a:solidFill>
                  <a:srgbClr val="FFFFFF"/>
                </a:solidFill>
                <a:latin typeface="Noto Sans JP" panose="020B0200000000000000" pitchFamily="34" charset="-128"/>
                <a:ea typeface="Noto Sans JP" panose="020B0200000000000000" pitchFamily="34" charset="-128"/>
              </a:endParaRPr>
            </a:p>
          </p:txBody>
        </p:sp>
      </p:grpSp>
      <p:sp>
        <p:nvSpPr>
          <p:cNvPr id="22" name="テキスト ボックス 21">
            <a:extLst>
              <a:ext uri="{FF2B5EF4-FFF2-40B4-BE49-F238E27FC236}">
                <a16:creationId xmlns:a16="http://schemas.microsoft.com/office/drawing/2014/main" id="{4D66C45E-C292-06E0-B0A3-78BA6209C678}"/>
              </a:ext>
            </a:extLst>
          </p:cNvPr>
          <p:cNvSpPr txBox="1"/>
          <p:nvPr/>
        </p:nvSpPr>
        <p:spPr>
          <a:xfrm>
            <a:off x="7673309" y="6589581"/>
            <a:ext cx="5761514" cy="461665"/>
          </a:xfrm>
          <a:prstGeom prst="rect">
            <a:avLst/>
          </a:prstGeom>
          <a:noFill/>
        </p:spPr>
        <p:txBody>
          <a:bodyPr wrap="square" rtlCol="0">
            <a:spAutoFit/>
          </a:bodyPr>
          <a:lstStyle/>
          <a:p>
            <a:r>
              <a:rPr kumimoji="1" lang="ja-JP" altLang="en-US" sz="2400">
                <a:solidFill>
                  <a:srgbClr val="FFFFFF"/>
                </a:solidFill>
                <a:latin typeface="Noto Sans JP" panose="020B0200000000000000" pitchFamily="34" charset="-128"/>
                <a:ea typeface="Noto Sans JP" panose="020B0200000000000000" pitchFamily="34" charset="-128"/>
              </a:rPr>
              <a:t>警察の報告書から作成した治安マップ</a:t>
            </a:r>
            <a:r>
              <a:rPr kumimoji="1" lang="en-US" altLang="ja-JP" sz="2400" dirty="0">
                <a:solidFill>
                  <a:srgbClr val="FFFFFF"/>
                </a:solidFill>
                <a:latin typeface="Noto Sans JP" panose="020B0200000000000000" pitchFamily="34" charset="-128"/>
                <a:ea typeface="Noto Sans JP" panose="020B0200000000000000" pitchFamily="34" charset="-128"/>
              </a:rPr>
              <a:t>[1]</a:t>
            </a:r>
            <a:endParaRPr kumimoji="1" lang="ja-JP" altLang="en-US" sz="2400">
              <a:solidFill>
                <a:srgbClr val="FFFFFF"/>
              </a:solidFill>
              <a:latin typeface="Noto Sans JP" panose="020B0200000000000000" pitchFamily="34" charset="-128"/>
              <a:ea typeface="Noto Sans JP" panose="020B0200000000000000" pitchFamily="34" charset="-128"/>
            </a:endParaRPr>
          </a:p>
        </p:txBody>
      </p:sp>
      <p:sp>
        <p:nvSpPr>
          <p:cNvPr id="23" name="テキスト ボックス 22">
            <a:extLst>
              <a:ext uri="{FF2B5EF4-FFF2-40B4-BE49-F238E27FC236}">
                <a16:creationId xmlns:a16="http://schemas.microsoft.com/office/drawing/2014/main" id="{66514646-05E7-74BF-8998-C08838994D2B}"/>
              </a:ext>
            </a:extLst>
          </p:cNvPr>
          <p:cNvSpPr txBox="1"/>
          <p:nvPr/>
        </p:nvSpPr>
        <p:spPr>
          <a:xfrm>
            <a:off x="835025" y="7143872"/>
            <a:ext cx="12960351" cy="646331"/>
          </a:xfrm>
          <a:prstGeom prst="rect">
            <a:avLst/>
          </a:prstGeom>
          <a:noFill/>
        </p:spPr>
        <p:txBody>
          <a:bodyPr wrap="square" rtlCol="0">
            <a:spAutoFit/>
          </a:bodyPr>
          <a:lstStyle/>
          <a:p>
            <a:r>
              <a:rPr kumimoji="1" lang="en" altLang="ja-JP" dirty="0">
                <a:solidFill>
                  <a:schemeClr val="accent3"/>
                </a:solidFill>
                <a:latin typeface="Noto Sans JP" panose="020B0200000000000000" pitchFamily="34" charset="-128"/>
                <a:ea typeface="Noto Sans JP" panose="020B0200000000000000" pitchFamily="34" charset="-128"/>
              </a:rPr>
              <a:t>[1]</a:t>
            </a:r>
            <a:r>
              <a:rPr kumimoji="1" lang="en" altLang="ja-JP" dirty="0" err="1">
                <a:solidFill>
                  <a:schemeClr val="accent3"/>
                </a:solidFill>
                <a:latin typeface="Noto Sans JP" panose="020B0200000000000000" pitchFamily="34" charset="-128"/>
                <a:ea typeface="Noto Sans JP" panose="020B0200000000000000" pitchFamily="34" charset="-128"/>
              </a:rPr>
              <a:t>Felka</a:t>
            </a:r>
            <a:r>
              <a:rPr kumimoji="1" lang="en" altLang="ja-JP" dirty="0">
                <a:solidFill>
                  <a:schemeClr val="accent3"/>
                </a:solidFill>
                <a:latin typeface="Noto Sans JP" panose="020B0200000000000000" pitchFamily="34" charset="-128"/>
                <a:ea typeface="Noto Sans JP" panose="020B0200000000000000" pitchFamily="34" charset="-128"/>
              </a:rPr>
              <a:t>, Patrick &amp; </a:t>
            </a:r>
            <a:r>
              <a:rPr kumimoji="1" lang="en" altLang="ja-JP" dirty="0" err="1">
                <a:solidFill>
                  <a:schemeClr val="accent3"/>
                </a:solidFill>
                <a:latin typeface="Noto Sans JP" panose="020B0200000000000000" pitchFamily="34" charset="-128"/>
                <a:ea typeface="Noto Sans JP" panose="020B0200000000000000" pitchFamily="34" charset="-128"/>
              </a:rPr>
              <a:t>Mihale</a:t>
            </a:r>
            <a:r>
              <a:rPr kumimoji="1" lang="en" altLang="ja-JP" dirty="0">
                <a:solidFill>
                  <a:schemeClr val="accent3"/>
                </a:solidFill>
                <a:latin typeface="Noto Sans JP" panose="020B0200000000000000" pitchFamily="34" charset="-128"/>
                <a:ea typeface="Noto Sans JP" panose="020B0200000000000000" pitchFamily="34" charset="-128"/>
              </a:rPr>
              <a:t>-Wilson, Cristina &amp; Hinz, Oliver. (2020). Mobile Phones and Crime: The Protective Effect of Mobile Network Infrastructures. Journal of Quantitative Criminology. 36. 10.1007/s10940-019-09437-6. </a:t>
            </a:r>
            <a:endParaRPr kumimoji="1" lang="ja-JP" altLang="en-US">
              <a:solidFill>
                <a:schemeClr val="accent3"/>
              </a:solidFill>
              <a:latin typeface="Noto Sans JP" panose="020B0200000000000000" pitchFamily="34" charset="-128"/>
              <a:ea typeface="Noto Sans JP" panose="020B0200000000000000" pitchFamily="34" charset="-128"/>
            </a:endParaRPr>
          </a:p>
        </p:txBody>
      </p:sp>
      <p:sp>
        <p:nvSpPr>
          <p:cNvPr id="2" name="テキスト ボックス 1">
            <a:extLst>
              <a:ext uri="{FF2B5EF4-FFF2-40B4-BE49-F238E27FC236}">
                <a16:creationId xmlns:a16="http://schemas.microsoft.com/office/drawing/2014/main" id="{D515DA5C-8D69-1B05-C206-FBCF485CA1E6}"/>
              </a:ext>
            </a:extLst>
          </p:cNvPr>
          <p:cNvSpPr txBox="1"/>
          <p:nvPr/>
        </p:nvSpPr>
        <p:spPr>
          <a:xfrm>
            <a:off x="3808666" y="801193"/>
            <a:ext cx="7008180" cy="646331"/>
          </a:xfrm>
          <a:prstGeom prst="rect">
            <a:avLst/>
          </a:prstGeom>
          <a:noFill/>
        </p:spPr>
        <p:txBody>
          <a:bodyPr wrap="square" rtlCol="0">
            <a:spAutoFit/>
          </a:bodyPr>
          <a:lstStyle/>
          <a:p>
            <a:pPr algn="ctr"/>
            <a:r>
              <a:rPr kumimoji="1" lang="ja-JP" altLang="en-US" sz="3600">
                <a:solidFill>
                  <a:srgbClr val="FFFFFF"/>
                </a:solidFill>
              </a:rPr>
              <a:t>精度検証</a:t>
            </a:r>
            <a:r>
              <a:rPr kumimoji="1" lang="en-US" altLang="ja-JP" sz="3600" dirty="0">
                <a:solidFill>
                  <a:srgbClr val="FFFFFF"/>
                </a:solidFill>
              </a:rPr>
              <a:t> : San Francisco</a:t>
            </a:r>
            <a:endParaRPr kumimoji="1" lang="ja-JP" altLang="en-US" sz="3600">
              <a:solidFill>
                <a:srgbClr val="FFFFFF"/>
              </a:solidFill>
            </a:endParaRPr>
          </a:p>
        </p:txBody>
      </p:sp>
    </p:spTree>
    <p:extLst>
      <p:ext uri="{BB962C8B-B14F-4D97-AF65-F5344CB8AC3E}">
        <p14:creationId xmlns:p14="http://schemas.microsoft.com/office/powerpoint/2010/main" val="92547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334F7-0E66-91CA-481B-8A4AC73150E1}"/>
            </a:ext>
          </a:extLst>
        </p:cNvPr>
        <p:cNvGrpSpPr/>
        <p:nvPr/>
      </p:nvGrpSpPr>
      <p:grpSpPr>
        <a:xfrm>
          <a:off x="0" y="0"/>
          <a:ext cx="0" cy="0"/>
          <a:chOff x="0" y="0"/>
          <a:chExt cx="0" cy="0"/>
        </a:xfrm>
      </p:grpSpPr>
      <p:pic>
        <p:nvPicPr>
          <p:cNvPr id="12" name="図 11">
            <a:extLst>
              <a:ext uri="{FF2B5EF4-FFF2-40B4-BE49-F238E27FC236}">
                <a16:creationId xmlns:a16="http://schemas.microsoft.com/office/drawing/2014/main" id="{43C095FC-5A4B-B8DB-6178-C7762B45A7B5}"/>
              </a:ext>
            </a:extLst>
          </p:cNvPr>
          <p:cNvPicPr>
            <a:picLocks noChangeAspect="1"/>
          </p:cNvPicPr>
          <p:nvPr/>
        </p:nvPicPr>
        <p:blipFill>
          <a:blip r:embed="rId3"/>
          <a:stretch>
            <a:fillRect/>
          </a:stretch>
        </p:blipFill>
        <p:spPr>
          <a:xfrm>
            <a:off x="9640958" y="695303"/>
            <a:ext cx="3880604" cy="6838994"/>
          </a:xfrm>
          <a:prstGeom prst="rect">
            <a:avLst/>
          </a:prstGeom>
        </p:spPr>
      </p:pic>
      <p:sp>
        <p:nvSpPr>
          <p:cNvPr id="4" name="テキスト ボックス 3">
            <a:extLst>
              <a:ext uri="{FF2B5EF4-FFF2-40B4-BE49-F238E27FC236}">
                <a16:creationId xmlns:a16="http://schemas.microsoft.com/office/drawing/2014/main" id="{A11F29E5-9861-1A8D-0CBD-F3ACFDEFC07C}"/>
              </a:ext>
            </a:extLst>
          </p:cNvPr>
          <p:cNvSpPr txBox="1"/>
          <p:nvPr/>
        </p:nvSpPr>
        <p:spPr>
          <a:xfrm>
            <a:off x="984958" y="4626801"/>
            <a:ext cx="13007525" cy="2699713"/>
          </a:xfrm>
          <a:prstGeom prst="rect">
            <a:avLst/>
          </a:prstGeom>
          <a:noFill/>
        </p:spPr>
        <p:txBody>
          <a:bodyPr wrap="square" rtlCol="0">
            <a:spAutoFit/>
          </a:bodyPr>
          <a:lstStyle/>
          <a:p>
            <a:pPr>
              <a:lnSpc>
                <a:spcPct val="150000"/>
              </a:lnSpc>
            </a:pPr>
            <a:r>
              <a:rPr kumimoji="1" lang="ja-JP" altLang="en-US" sz="6000">
                <a:solidFill>
                  <a:srgbClr val="FFFFFF"/>
                </a:solidFill>
                <a:latin typeface="Noto Sans JP" panose="020B0200000000000000" pitchFamily="34" charset="-128"/>
                <a:ea typeface="Noto Sans JP" panose="020B0200000000000000" pitchFamily="34" charset="-128"/>
              </a:rPr>
              <a:t>あなた</a:t>
            </a:r>
            <a:r>
              <a:rPr kumimoji="1" lang="ja-JP" altLang="en-US" sz="4400">
                <a:solidFill>
                  <a:srgbClr val="FFFFFF"/>
                </a:solidFill>
                <a:latin typeface="Noto Sans JP" panose="020B0200000000000000" pitchFamily="34" charset="-128"/>
                <a:ea typeface="Noto Sans JP" panose="020B0200000000000000" pitchFamily="34" charset="-128"/>
              </a:rPr>
              <a:t>の代わりに、</a:t>
            </a:r>
            <a:endParaRPr kumimoji="1" lang="en-US" altLang="ja-JP" sz="4400" dirty="0">
              <a:solidFill>
                <a:srgbClr val="FFFFFF"/>
              </a:solidFill>
              <a:latin typeface="Noto Sans JP" panose="020B0200000000000000" pitchFamily="34" charset="-128"/>
              <a:ea typeface="Noto Sans JP" panose="020B0200000000000000" pitchFamily="34" charset="-128"/>
            </a:endParaRPr>
          </a:p>
          <a:p>
            <a:pPr>
              <a:lnSpc>
                <a:spcPct val="150000"/>
              </a:lnSpc>
            </a:pPr>
            <a:r>
              <a:rPr kumimoji="1" lang="ja-JP" altLang="en-US" sz="6000">
                <a:solidFill>
                  <a:srgbClr val="FFFFFF"/>
                </a:solidFill>
                <a:latin typeface="Noto Sans JP" panose="020B0200000000000000" pitchFamily="34" charset="-128"/>
                <a:ea typeface="Noto Sans JP" panose="020B0200000000000000" pitchFamily="34" charset="-128"/>
              </a:rPr>
              <a:t>周囲の安全</a:t>
            </a:r>
            <a:r>
              <a:rPr kumimoji="1" lang="ja-JP" altLang="en-US" sz="4400">
                <a:solidFill>
                  <a:srgbClr val="FFFFFF"/>
                </a:solidFill>
                <a:latin typeface="Noto Sans JP" panose="020B0200000000000000" pitchFamily="34" charset="-128"/>
                <a:ea typeface="Noto Sans JP" panose="020B0200000000000000" pitchFamily="34" charset="-128"/>
              </a:rPr>
              <a:t>を見守ります。</a:t>
            </a:r>
          </a:p>
        </p:txBody>
      </p:sp>
      <p:cxnSp>
        <p:nvCxnSpPr>
          <p:cNvPr id="8" name="直線コネクタ 7">
            <a:extLst>
              <a:ext uri="{FF2B5EF4-FFF2-40B4-BE49-F238E27FC236}">
                <a16:creationId xmlns:a16="http://schemas.microsoft.com/office/drawing/2014/main" id="{1F2D383C-8D2A-A3B3-465E-227687514327}"/>
              </a:ext>
            </a:extLst>
          </p:cNvPr>
          <p:cNvCxnSpPr>
            <a:cxnSpLocks/>
          </p:cNvCxnSpPr>
          <p:nvPr/>
        </p:nvCxnSpPr>
        <p:spPr>
          <a:xfrm>
            <a:off x="997354" y="5870573"/>
            <a:ext cx="2618290" cy="0"/>
          </a:xfrm>
          <a:prstGeom prst="line">
            <a:avLst/>
          </a:prstGeom>
          <a:ln w="31750">
            <a:solidFill>
              <a:srgbClr val="FFFCF5"/>
            </a:solidFill>
          </a:ln>
        </p:spPr>
        <p:style>
          <a:lnRef idx="1">
            <a:schemeClr val="accent1"/>
          </a:lnRef>
          <a:fillRef idx="0">
            <a:schemeClr val="accent1"/>
          </a:fillRef>
          <a:effectRef idx="0">
            <a:schemeClr val="accent1"/>
          </a:effectRef>
          <a:fontRef idx="minor">
            <a:schemeClr val="tx1"/>
          </a:fontRef>
        </p:style>
      </p:cxnSp>
      <p:pic>
        <p:nvPicPr>
          <p:cNvPr id="3" name="図 2" descr="挿絵 が含まれている画像&#10;&#10;自動的に生成された説明">
            <a:extLst>
              <a:ext uri="{FF2B5EF4-FFF2-40B4-BE49-F238E27FC236}">
                <a16:creationId xmlns:a16="http://schemas.microsoft.com/office/drawing/2014/main" id="{0A8ABD4F-509B-CF88-96B2-2D94D0E07A83}"/>
              </a:ext>
            </a:extLst>
          </p:cNvPr>
          <p:cNvPicPr>
            <a:picLocks noChangeAspect="1"/>
          </p:cNvPicPr>
          <p:nvPr/>
        </p:nvPicPr>
        <p:blipFill>
          <a:blip r:embed="rId4"/>
          <a:stretch>
            <a:fillRect/>
          </a:stretch>
        </p:blipFill>
        <p:spPr>
          <a:xfrm>
            <a:off x="1108838" y="872622"/>
            <a:ext cx="5275585" cy="965046"/>
          </a:xfrm>
          <a:prstGeom prst="rect">
            <a:avLst/>
          </a:prstGeom>
        </p:spPr>
      </p:pic>
      <p:grpSp>
        <p:nvGrpSpPr>
          <p:cNvPr id="16" name="グループ化 15">
            <a:extLst>
              <a:ext uri="{FF2B5EF4-FFF2-40B4-BE49-F238E27FC236}">
                <a16:creationId xmlns:a16="http://schemas.microsoft.com/office/drawing/2014/main" id="{B1734ADD-DF01-D144-80B4-8CA3B02E57E0}"/>
              </a:ext>
            </a:extLst>
          </p:cNvPr>
          <p:cNvGrpSpPr/>
          <p:nvPr/>
        </p:nvGrpSpPr>
        <p:grpSpPr>
          <a:xfrm>
            <a:off x="3993499" y="1869128"/>
            <a:ext cx="7052684" cy="3467342"/>
            <a:chOff x="4290970" y="1613464"/>
            <a:chExt cx="7052684" cy="3467342"/>
          </a:xfrm>
        </p:grpSpPr>
        <p:sp>
          <p:nvSpPr>
            <p:cNvPr id="2" name="角丸四角形 1">
              <a:extLst>
                <a:ext uri="{FF2B5EF4-FFF2-40B4-BE49-F238E27FC236}">
                  <a16:creationId xmlns:a16="http://schemas.microsoft.com/office/drawing/2014/main" id="{8C0B9D33-B8F8-8F69-2C9F-9FC06B2A1F40}"/>
                </a:ext>
              </a:extLst>
            </p:cNvPr>
            <p:cNvSpPr/>
            <p:nvPr/>
          </p:nvSpPr>
          <p:spPr>
            <a:xfrm>
              <a:off x="4764505" y="2140028"/>
              <a:ext cx="4668253" cy="2148050"/>
            </a:xfrm>
            <a:prstGeom prst="roundRect">
              <a:avLst>
                <a:gd name="adj" fmla="val 9554"/>
              </a:avLst>
            </a:prstGeom>
            <a:solidFill>
              <a:schemeClr val="accent3"/>
            </a:solid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テキスト ボックス 5">
              <a:extLst>
                <a:ext uri="{FF2B5EF4-FFF2-40B4-BE49-F238E27FC236}">
                  <a16:creationId xmlns:a16="http://schemas.microsoft.com/office/drawing/2014/main" id="{11D4ED60-C53F-F83F-B31B-9134A8F14436}"/>
                </a:ext>
              </a:extLst>
            </p:cNvPr>
            <p:cNvSpPr txBox="1"/>
            <p:nvPr/>
          </p:nvSpPr>
          <p:spPr>
            <a:xfrm>
              <a:off x="4989443" y="2252039"/>
              <a:ext cx="6354211" cy="1738233"/>
            </a:xfrm>
            <a:prstGeom prst="rect">
              <a:avLst/>
            </a:prstGeom>
            <a:noFill/>
          </p:spPr>
          <p:txBody>
            <a:bodyPr wrap="square" rtlCol="0">
              <a:spAutoFit/>
            </a:bodyPr>
            <a:lstStyle/>
            <a:p>
              <a:pPr>
                <a:lnSpc>
                  <a:spcPct val="150000"/>
                </a:lnSpc>
              </a:pPr>
              <a:r>
                <a:rPr kumimoji="1" lang="ja-JP" altLang="en-US" sz="3600" b="1">
                  <a:solidFill>
                    <a:schemeClr val="accent3">
                      <a:lumMod val="20000"/>
                      <a:lumOff val="80000"/>
                    </a:schemeClr>
                  </a:solidFill>
                  <a:latin typeface="Noto Sans JP" panose="020B0200000000000000" pitchFamily="34" charset="-128"/>
                  <a:ea typeface="Noto Sans JP" panose="020B0200000000000000" pitchFamily="34" charset="-128"/>
                </a:rPr>
                <a:t>過去の統計</a:t>
              </a:r>
              <a:r>
                <a:rPr kumimoji="1" lang="ja-JP" altLang="en-US" sz="2800" b="1">
                  <a:solidFill>
                    <a:srgbClr val="FFFFFF"/>
                  </a:solidFill>
                  <a:latin typeface="Noto Sans JP" panose="020B0200000000000000" pitchFamily="34" charset="-128"/>
                  <a:ea typeface="Noto Sans JP" panose="020B0200000000000000" pitchFamily="34" charset="-128"/>
                </a:rPr>
                <a:t>だけでなく</a:t>
              </a:r>
              <a:endParaRPr kumimoji="1" lang="en-US" altLang="ja-JP" sz="2800" b="1" dirty="0">
                <a:solidFill>
                  <a:srgbClr val="FFFFFF"/>
                </a:solidFill>
                <a:latin typeface="Noto Sans JP" panose="020B0200000000000000" pitchFamily="34" charset="-128"/>
                <a:ea typeface="Noto Sans JP" panose="020B0200000000000000" pitchFamily="34" charset="-128"/>
              </a:endParaRPr>
            </a:p>
            <a:p>
              <a:pPr>
                <a:lnSpc>
                  <a:spcPct val="150000"/>
                </a:lnSpc>
              </a:pPr>
              <a:r>
                <a:rPr kumimoji="1" lang="ja-JP" altLang="en-US" sz="40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最新の情報</a:t>
              </a:r>
              <a:r>
                <a:rPr kumimoji="1" lang="ja-JP" altLang="en-US" sz="2800" b="1">
                  <a:solidFill>
                    <a:srgbClr val="FFFFFF"/>
                  </a:solidFill>
                  <a:latin typeface="Noto Sans JP" panose="020B0200000000000000" pitchFamily="34" charset="-128"/>
                  <a:ea typeface="Noto Sans JP" panose="020B0200000000000000" pitchFamily="34" charset="-128"/>
                </a:rPr>
                <a:t>を反映</a:t>
              </a:r>
              <a:endParaRPr kumimoji="1" lang="en-US" altLang="ja-JP" sz="2800" b="1" dirty="0">
                <a:solidFill>
                  <a:srgbClr val="FFFFFF"/>
                </a:solidFill>
                <a:latin typeface="Noto Sans JP" panose="020B0200000000000000" pitchFamily="34" charset="-128"/>
                <a:ea typeface="Noto Sans JP" panose="020B0200000000000000" pitchFamily="34" charset="-128"/>
              </a:endParaRPr>
            </a:p>
          </p:txBody>
        </p:sp>
        <p:sp>
          <p:nvSpPr>
            <p:cNvPr id="5" name="正方形/長方形 4">
              <a:extLst>
                <a:ext uri="{FF2B5EF4-FFF2-40B4-BE49-F238E27FC236}">
                  <a16:creationId xmlns:a16="http://schemas.microsoft.com/office/drawing/2014/main" id="{29CD48AC-F255-DB78-48EB-0AABA4005911}"/>
                </a:ext>
              </a:extLst>
            </p:cNvPr>
            <p:cNvSpPr/>
            <p:nvPr/>
          </p:nvSpPr>
          <p:spPr>
            <a:xfrm>
              <a:off x="4290970" y="2132062"/>
              <a:ext cx="393380" cy="13972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7" name="正方形/長方形 6">
              <a:extLst>
                <a:ext uri="{FF2B5EF4-FFF2-40B4-BE49-F238E27FC236}">
                  <a16:creationId xmlns:a16="http://schemas.microsoft.com/office/drawing/2014/main" id="{D9D7F8B6-8CBE-D041-D95E-461DC033686C}"/>
                </a:ext>
              </a:extLst>
            </p:cNvPr>
            <p:cNvSpPr/>
            <p:nvPr/>
          </p:nvSpPr>
          <p:spPr>
            <a:xfrm>
              <a:off x="6883733" y="1613464"/>
              <a:ext cx="1753664" cy="4575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9" name="正方形/長方形 8">
              <a:extLst>
                <a:ext uri="{FF2B5EF4-FFF2-40B4-BE49-F238E27FC236}">
                  <a16:creationId xmlns:a16="http://schemas.microsoft.com/office/drawing/2014/main" id="{AC1D6A3A-FB0E-6C7C-36CA-965FA4DBC720}"/>
                </a:ext>
              </a:extLst>
            </p:cNvPr>
            <p:cNvSpPr/>
            <p:nvPr/>
          </p:nvSpPr>
          <p:spPr>
            <a:xfrm>
              <a:off x="7098631" y="4470470"/>
              <a:ext cx="1986643" cy="6103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cxnSp>
        <p:nvCxnSpPr>
          <p:cNvPr id="19" name="直線コネクタ 18">
            <a:extLst>
              <a:ext uri="{FF2B5EF4-FFF2-40B4-BE49-F238E27FC236}">
                <a16:creationId xmlns:a16="http://schemas.microsoft.com/office/drawing/2014/main" id="{C10D79A0-AAB0-60D9-020C-34D6370274A0}"/>
              </a:ext>
            </a:extLst>
          </p:cNvPr>
          <p:cNvCxnSpPr>
            <a:cxnSpLocks/>
          </p:cNvCxnSpPr>
          <p:nvPr/>
        </p:nvCxnSpPr>
        <p:spPr>
          <a:xfrm>
            <a:off x="997354" y="7265860"/>
            <a:ext cx="4401370" cy="0"/>
          </a:xfrm>
          <a:prstGeom prst="line">
            <a:avLst/>
          </a:prstGeom>
          <a:ln w="31750">
            <a:solidFill>
              <a:srgbClr val="FFFC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12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大谷翔平が巨大な壁画に。日本人が激減した「リトル・トーキョー」に活気は戻るのか - TRiP EDiTOR">
            <a:extLst>
              <a:ext uri="{FF2B5EF4-FFF2-40B4-BE49-F238E27FC236}">
                <a16:creationId xmlns:a16="http://schemas.microsoft.com/office/drawing/2014/main" id="{CA12D545-C7C0-43AA-047F-7A0A86563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2" b="5002"/>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59ADB89-B182-F92E-1105-F9C00589B5B8}"/>
              </a:ext>
            </a:extLst>
          </p:cNvPr>
          <p:cNvPicPr>
            <a:picLocks noChangeAspect="1" noChangeArrowheads="1"/>
          </p:cNvPicPr>
          <p:nvPr/>
        </p:nvPicPr>
        <p:blipFill>
          <a:blip r:embed="rId4"/>
          <a:src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50BFE32-1DCC-D61A-51CE-BB9994381EE1}"/>
              </a:ext>
            </a:extLst>
          </p:cNvPr>
          <p:cNvSpPr txBox="1"/>
          <p:nvPr/>
        </p:nvSpPr>
        <p:spPr>
          <a:xfrm>
            <a:off x="511175" y="7068919"/>
            <a:ext cx="16934614" cy="646331"/>
          </a:xfrm>
          <a:prstGeom prst="rect">
            <a:avLst/>
          </a:prstGeom>
          <a:noFill/>
          <a:effectLst>
            <a:outerShdw blurRad="63500" sx="86429" sy="86429" algn="ctr" rotWithShape="0">
              <a:prstClr val="black">
                <a:alpha val="51000"/>
              </a:prstClr>
            </a:outerShdw>
          </a:effectLst>
        </p:spPr>
        <p:txBody>
          <a:bodyPr wrap="square" rtlCol="0">
            <a:spAutoFit/>
          </a:bodyPr>
          <a:lstStyle/>
          <a:p>
            <a:r>
              <a:rPr lang="ja-JP" altLang="en-US">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引用：</a:t>
            </a:r>
            <a:r>
              <a:rPr lang="en"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Luis </a:t>
            </a:r>
            <a:r>
              <a:rPr lang="en" altLang="ja-JP" dirty="0" err="1">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Sinco</a:t>
            </a:r>
            <a:r>
              <a:rPr lang="en-US"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 “</a:t>
            </a:r>
            <a:r>
              <a:rPr lang="en"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Los Angeles County to appeal judge's order to shelter homeless people on skid row</a:t>
            </a:r>
            <a:r>
              <a:rPr lang="en-US"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 </a:t>
            </a:r>
            <a:br>
              <a:rPr lang="en-US"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br>
            <a:r>
              <a:rPr lang="en-US"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https:/</a:t>
            </a:r>
            <a:r>
              <a:rPr lang="en-US" altLang="ja-JP" dirty="0" err="1">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nbcnews.com</a:t>
            </a:r>
            <a:r>
              <a:rPr lang="en-US" altLang="ja-JP" dirty="0">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rPr>
              <a:t>/news/us-news/federal-judge-orders-los-angeles-shelter-homeless-people-skid-row-n1265005, 2024/11/9</a:t>
            </a:r>
            <a:endParaRPr lang="ja-JP" altLang="en-US">
              <a:solidFill>
                <a:srgbClr val="FEFBF3"/>
              </a:solidFill>
              <a:effectLst>
                <a:outerShdw blurRad="317267" algn="ctr" rotWithShape="0">
                  <a:prstClr val="black"/>
                </a:outerShdw>
              </a:effectLst>
              <a:latin typeface="Noto Sans JP" panose="020B0200000000000000" pitchFamily="34" charset="-128"/>
              <a:ea typeface="Noto Sans JP" panose="020B0200000000000000" pitchFamily="34" charset="-128"/>
            </a:endParaRPr>
          </a:p>
        </p:txBody>
      </p:sp>
    </p:spTree>
    <p:extLst>
      <p:ext uri="{BB962C8B-B14F-4D97-AF65-F5344CB8AC3E}">
        <p14:creationId xmlns:p14="http://schemas.microsoft.com/office/powerpoint/2010/main" val="1362208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BA31-D4AA-AD6B-B65C-2B5BDA9CDD4D}"/>
            </a:ext>
          </a:extLst>
        </p:cNvPr>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BE4C65F-1A9A-B251-2BA9-1ABAA59581D9}"/>
              </a:ext>
            </a:extLst>
          </p:cNvPr>
          <p:cNvGrpSpPr/>
          <p:nvPr/>
        </p:nvGrpSpPr>
        <p:grpSpPr>
          <a:xfrm>
            <a:off x="2021004" y="2439663"/>
            <a:ext cx="10661516" cy="2983750"/>
            <a:chOff x="2021004" y="2439663"/>
            <a:chExt cx="10661516" cy="2983750"/>
          </a:xfrm>
        </p:grpSpPr>
        <p:pic>
          <p:nvPicPr>
            <p:cNvPr id="4098" name="Picture 2" descr="財布_R – ICOMPO －商用フリーのアイコン素材サイト－">
              <a:extLst>
                <a:ext uri="{FF2B5EF4-FFF2-40B4-BE49-F238E27FC236}">
                  <a16:creationId xmlns:a16="http://schemas.microsoft.com/office/drawing/2014/main" id="{15AEB077-4E1D-596C-293D-2661B1E9BD99}"/>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21289" y1="19922" x2="49023" y2="19531"/>
                          <a14:foregroundMark x1="49023" y1="19531" x2="72070" y2="19727"/>
                          <a14:foregroundMark x1="71484" y1="55078" x2="71484" y2="55078"/>
                        </a14:backgroundRemoval>
                      </a14:imgEffect>
                    </a14:imgLayer>
                  </a14:imgProps>
                </a:ext>
                <a:ext uri="{28A0092B-C50C-407E-A947-70E740481C1C}">
                  <a14:useLocalDpi xmlns:a14="http://schemas.microsoft.com/office/drawing/2010/main" val="0"/>
                </a:ext>
              </a:extLst>
            </a:blip>
            <a:srcRect/>
            <a:stretch>
              <a:fillRect/>
            </a:stretch>
          </p:blipFill>
          <p:spPr bwMode="auto">
            <a:xfrm>
              <a:off x="9849962" y="2590855"/>
              <a:ext cx="2832558" cy="28325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スマホのアイコン03 | フリーのアイコンイラスト素材 icon-pit">
              <a:extLst>
                <a:ext uri="{FF2B5EF4-FFF2-40B4-BE49-F238E27FC236}">
                  <a16:creationId xmlns:a16="http://schemas.microsoft.com/office/drawing/2014/main" id="{5E5ED7B0-C39B-D754-2F99-79C9B6E20B3A}"/>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41518" y="2439663"/>
              <a:ext cx="2983750" cy="2983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ssport - Free technology icons">
              <a:extLst>
                <a:ext uri="{FF2B5EF4-FFF2-40B4-BE49-F238E27FC236}">
                  <a16:creationId xmlns:a16="http://schemas.microsoft.com/office/drawing/2014/main" id="{B087636E-B4B1-16AD-5B61-D53D91780AD5}"/>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021004" y="2439663"/>
              <a:ext cx="2795820" cy="27958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7274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65FAB-EA0F-C79C-1F1E-D4E57EF98AEB}"/>
            </a:ext>
          </a:extLst>
        </p:cNvPr>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2B77A41-B87B-B816-8790-8458272DE4BB}"/>
              </a:ext>
            </a:extLst>
          </p:cNvPr>
          <p:cNvGrpSpPr/>
          <p:nvPr/>
        </p:nvGrpSpPr>
        <p:grpSpPr>
          <a:xfrm>
            <a:off x="-51781845" y="-12564872"/>
            <a:ext cx="118678183" cy="33213478"/>
            <a:chOff x="2021004" y="2439663"/>
            <a:chExt cx="10661516" cy="2983750"/>
          </a:xfrm>
        </p:grpSpPr>
        <p:pic>
          <p:nvPicPr>
            <p:cNvPr id="4098" name="Picture 2" descr="財布_R – ICOMPO －商用フリーのアイコン素材サイト－">
              <a:extLst>
                <a:ext uri="{FF2B5EF4-FFF2-40B4-BE49-F238E27FC236}">
                  <a16:creationId xmlns:a16="http://schemas.microsoft.com/office/drawing/2014/main" id="{10105AC9-C538-4AA3-778E-452F2BD34CC7}"/>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ackgroundRemoval t="10000" b="90000" l="10000" r="90000">
                          <a14:foregroundMark x1="21289" y1="19922" x2="49023" y2="19531"/>
                          <a14:foregroundMark x1="49023" y1="19531" x2="72070" y2="19727"/>
                          <a14:foregroundMark x1="71484" y1="55078" x2="71484" y2="55078"/>
                        </a14:backgroundRemoval>
                      </a14:imgEffect>
                    </a14:imgLayer>
                  </a14:imgProps>
                </a:ext>
                <a:ext uri="{28A0092B-C50C-407E-A947-70E740481C1C}">
                  <a14:useLocalDpi xmlns:a14="http://schemas.microsoft.com/office/drawing/2010/main" val="0"/>
                </a:ext>
              </a:extLst>
            </a:blip>
            <a:srcRect/>
            <a:stretch>
              <a:fillRect/>
            </a:stretch>
          </p:blipFill>
          <p:spPr bwMode="auto">
            <a:xfrm>
              <a:off x="9849962" y="2590855"/>
              <a:ext cx="2832558" cy="28325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スマホのアイコン03 | フリーのアイコンイラスト素材 icon-pit">
              <a:extLst>
                <a:ext uri="{FF2B5EF4-FFF2-40B4-BE49-F238E27FC236}">
                  <a16:creationId xmlns:a16="http://schemas.microsoft.com/office/drawing/2014/main" id="{FB9E0BE9-1198-CD03-E306-034C05A3902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41518" y="2439663"/>
              <a:ext cx="2983750" cy="2983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ssport - Free technology icons">
              <a:extLst>
                <a:ext uri="{FF2B5EF4-FFF2-40B4-BE49-F238E27FC236}">
                  <a16:creationId xmlns:a16="http://schemas.microsoft.com/office/drawing/2014/main" id="{A25A5AD8-A91B-F581-F282-25F1A9E18D7C}"/>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021004" y="2439663"/>
              <a:ext cx="2795820" cy="2795820"/>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図 4" descr="挿絵 が含まれている画像&#10;&#10;自動的に生成された説明">
            <a:extLst>
              <a:ext uri="{FF2B5EF4-FFF2-40B4-BE49-F238E27FC236}">
                <a16:creationId xmlns:a16="http://schemas.microsoft.com/office/drawing/2014/main" id="{4C05D8DB-B584-8BA3-60B9-9A5818855FD4}"/>
              </a:ext>
            </a:extLst>
          </p:cNvPr>
          <p:cNvPicPr>
            <a:picLocks noChangeAspect="1"/>
          </p:cNvPicPr>
          <p:nvPr/>
        </p:nvPicPr>
        <p:blipFill>
          <a:blip r:embed="rId7"/>
          <a:stretch>
            <a:fillRect/>
          </a:stretch>
        </p:blipFill>
        <p:spPr>
          <a:xfrm>
            <a:off x="3429000" y="3330977"/>
            <a:ext cx="7772400" cy="1421780"/>
          </a:xfrm>
          <a:prstGeom prst="rect">
            <a:avLst/>
          </a:prstGeom>
        </p:spPr>
      </p:pic>
    </p:spTree>
    <p:extLst>
      <p:ext uri="{BB962C8B-B14F-4D97-AF65-F5344CB8AC3E}">
        <p14:creationId xmlns:p14="http://schemas.microsoft.com/office/powerpoint/2010/main" val="2683326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83D6-7CBF-BC71-8397-97B5010FE26A}"/>
            </a:ext>
          </a:extLst>
        </p:cNvPr>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46001709-6B4F-A2E6-1266-BD4CE652571D}"/>
              </a:ext>
            </a:extLst>
          </p:cNvPr>
          <p:cNvGrpSpPr/>
          <p:nvPr/>
        </p:nvGrpSpPr>
        <p:grpSpPr>
          <a:xfrm>
            <a:off x="-1839932" y="-514350"/>
            <a:ext cx="18310263" cy="9258300"/>
            <a:chOff x="835025" y="838200"/>
            <a:chExt cx="12960351" cy="6553200"/>
          </a:xfrm>
        </p:grpSpPr>
        <p:pic>
          <p:nvPicPr>
            <p:cNvPr id="3" name="図 2">
              <a:extLst>
                <a:ext uri="{FF2B5EF4-FFF2-40B4-BE49-F238E27FC236}">
                  <a16:creationId xmlns:a16="http://schemas.microsoft.com/office/drawing/2014/main" id="{CD686937-0906-8DD5-5544-7CEA805CC75C}"/>
                </a:ext>
              </a:extLst>
            </p:cNvPr>
            <p:cNvPicPr>
              <a:picLocks noChangeAspect="1"/>
            </p:cNvPicPr>
            <p:nvPr/>
          </p:nvPicPr>
          <p:blipFill>
            <a:blip r:embed="rId3">
              <a:alphaModFix amt="85000"/>
            </a:blip>
            <a:srcRect l="892" r="892"/>
            <a:stretch/>
          </p:blipFill>
          <p:spPr>
            <a:xfrm>
              <a:off x="835025" y="838200"/>
              <a:ext cx="12960351" cy="6553200"/>
            </a:xfrm>
            <a:prstGeom prst="rect">
              <a:avLst/>
            </a:prstGeom>
          </p:spPr>
        </p:pic>
        <p:sp>
          <p:nvSpPr>
            <p:cNvPr id="5" name="フリーフォーム 4">
              <a:extLst>
                <a:ext uri="{FF2B5EF4-FFF2-40B4-BE49-F238E27FC236}">
                  <a16:creationId xmlns:a16="http://schemas.microsoft.com/office/drawing/2014/main" id="{BF33CD11-F072-E1A6-5CB9-C7F4152931E6}"/>
                </a:ext>
              </a:extLst>
            </p:cNvPr>
            <p:cNvSpPr/>
            <p:nvPr/>
          </p:nvSpPr>
          <p:spPr>
            <a:xfrm>
              <a:off x="6280660" y="3997997"/>
              <a:ext cx="1828800" cy="1528450"/>
            </a:xfrm>
            <a:custGeom>
              <a:avLst/>
              <a:gdLst>
                <a:gd name="connsiteX0" fmla="*/ 340397 w 1828800"/>
                <a:gd name="connsiteY0" fmla="*/ 0 h 1528450"/>
                <a:gd name="connsiteX1" fmla="*/ 667445 w 1828800"/>
                <a:gd name="connsiteY1" fmla="*/ 413816 h 1528450"/>
                <a:gd name="connsiteX2" fmla="*/ 1154680 w 1828800"/>
                <a:gd name="connsiteY2" fmla="*/ 774237 h 1528450"/>
                <a:gd name="connsiteX3" fmla="*/ 1828800 w 1828800"/>
                <a:gd name="connsiteY3" fmla="*/ 861004 h 1528450"/>
                <a:gd name="connsiteX4" fmla="*/ 1715334 w 1828800"/>
                <a:gd name="connsiteY4" fmla="*/ 1308193 h 1528450"/>
                <a:gd name="connsiteX5" fmla="*/ 1521775 w 1828800"/>
                <a:gd name="connsiteY5" fmla="*/ 1268146 h 1528450"/>
                <a:gd name="connsiteX6" fmla="*/ 1521775 w 1828800"/>
                <a:gd name="connsiteY6" fmla="*/ 1488403 h 1528450"/>
                <a:gd name="connsiteX7" fmla="*/ 1134657 w 1828800"/>
                <a:gd name="connsiteY7" fmla="*/ 1528450 h 1528450"/>
                <a:gd name="connsiteX8" fmla="*/ 787585 w 1828800"/>
                <a:gd name="connsiteY8" fmla="*/ 1368263 h 1528450"/>
                <a:gd name="connsiteX9" fmla="*/ 640747 w 1828800"/>
                <a:gd name="connsiteY9" fmla="*/ 1268146 h 1528450"/>
                <a:gd name="connsiteX10" fmla="*/ 807609 w 1828800"/>
                <a:gd name="connsiteY10" fmla="*/ 1001168 h 1528450"/>
                <a:gd name="connsiteX11" fmla="*/ 0 w 1828800"/>
                <a:gd name="connsiteY11" fmla="*/ 360421 h 1528450"/>
                <a:gd name="connsiteX0" fmla="*/ 340397 w 1828800"/>
                <a:gd name="connsiteY0" fmla="*/ 0 h 1528450"/>
                <a:gd name="connsiteX1" fmla="*/ 667445 w 1828800"/>
                <a:gd name="connsiteY1" fmla="*/ 413816 h 1528450"/>
                <a:gd name="connsiteX2" fmla="*/ 1154680 w 1828800"/>
                <a:gd name="connsiteY2" fmla="*/ 774237 h 1528450"/>
                <a:gd name="connsiteX3" fmla="*/ 1828800 w 1828800"/>
                <a:gd name="connsiteY3" fmla="*/ 861004 h 1528450"/>
                <a:gd name="connsiteX4" fmla="*/ 1715334 w 1828800"/>
                <a:gd name="connsiteY4" fmla="*/ 1308193 h 1528450"/>
                <a:gd name="connsiteX5" fmla="*/ 1521775 w 1828800"/>
                <a:gd name="connsiteY5" fmla="*/ 1268146 h 1528450"/>
                <a:gd name="connsiteX6" fmla="*/ 1521775 w 1828800"/>
                <a:gd name="connsiteY6" fmla="*/ 1488403 h 1528450"/>
                <a:gd name="connsiteX7" fmla="*/ 1134657 w 1828800"/>
                <a:gd name="connsiteY7" fmla="*/ 1528450 h 1528450"/>
                <a:gd name="connsiteX8" fmla="*/ 787585 w 1828800"/>
                <a:gd name="connsiteY8" fmla="*/ 1368263 h 1528450"/>
                <a:gd name="connsiteX9" fmla="*/ 640747 w 1828800"/>
                <a:gd name="connsiteY9" fmla="*/ 1268146 h 1528450"/>
                <a:gd name="connsiteX10" fmla="*/ 807609 w 1828800"/>
                <a:gd name="connsiteY10" fmla="*/ 1001168 h 1528450"/>
                <a:gd name="connsiteX11" fmla="*/ 0 w 1828800"/>
                <a:gd name="connsiteY11" fmla="*/ 360421 h 1528450"/>
                <a:gd name="connsiteX12" fmla="*/ 340397 w 1828800"/>
                <a:gd name="connsiteY12" fmla="*/ 0 h 152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8800" h="1528450">
                  <a:moveTo>
                    <a:pt x="340397" y="0"/>
                  </a:moveTo>
                  <a:lnTo>
                    <a:pt x="667445" y="413816"/>
                  </a:lnTo>
                  <a:lnTo>
                    <a:pt x="1154680" y="774237"/>
                  </a:lnTo>
                  <a:lnTo>
                    <a:pt x="1828800" y="861004"/>
                  </a:lnTo>
                  <a:lnTo>
                    <a:pt x="1715334" y="1308193"/>
                  </a:lnTo>
                  <a:lnTo>
                    <a:pt x="1521775" y="1268146"/>
                  </a:lnTo>
                  <a:lnTo>
                    <a:pt x="1521775" y="1488403"/>
                  </a:lnTo>
                  <a:lnTo>
                    <a:pt x="1134657" y="1528450"/>
                  </a:lnTo>
                  <a:lnTo>
                    <a:pt x="787585" y="1368263"/>
                  </a:lnTo>
                  <a:lnTo>
                    <a:pt x="640747" y="1268146"/>
                  </a:lnTo>
                  <a:lnTo>
                    <a:pt x="807609" y="1001168"/>
                  </a:lnTo>
                  <a:lnTo>
                    <a:pt x="0" y="360421"/>
                  </a:lnTo>
                  <a:lnTo>
                    <a:pt x="340397" y="0"/>
                  </a:lnTo>
                  <a:close/>
                </a:path>
              </a:pathLst>
            </a:custGeom>
            <a:solidFill>
              <a:srgbClr val="92D050">
                <a:alpha val="68000"/>
              </a:srgbClr>
            </a:solidFill>
            <a:ln w="635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a:extLst>
                <a:ext uri="{FF2B5EF4-FFF2-40B4-BE49-F238E27FC236}">
                  <a16:creationId xmlns:a16="http://schemas.microsoft.com/office/drawing/2014/main" id="{FC3B6E74-3C49-A504-245F-F0E39F12FD9D}"/>
                </a:ext>
              </a:extLst>
            </p:cNvPr>
            <p:cNvSpPr/>
            <p:nvPr/>
          </p:nvSpPr>
          <p:spPr>
            <a:xfrm>
              <a:off x="6427381" y="5167423"/>
              <a:ext cx="983512" cy="1286540"/>
            </a:xfrm>
            <a:custGeom>
              <a:avLst/>
              <a:gdLst>
                <a:gd name="connsiteX0" fmla="*/ 935666 w 983512"/>
                <a:gd name="connsiteY0" fmla="*/ 1286540 h 1286540"/>
                <a:gd name="connsiteX1" fmla="*/ 983512 w 983512"/>
                <a:gd name="connsiteY1" fmla="*/ 366824 h 1286540"/>
                <a:gd name="connsiteX2" fmla="*/ 653903 w 983512"/>
                <a:gd name="connsiteY2" fmla="*/ 202019 h 1286540"/>
                <a:gd name="connsiteX3" fmla="*/ 430619 w 983512"/>
                <a:gd name="connsiteY3" fmla="*/ 58479 h 1286540"/>
                <a:gd name="connsiteX4" fmla="*/ 414670 w 983512"/>
                <a:gd name="connsiteY4" fmla="*/ 0 h 1286540"/>
                <a:gd name="connsiteX5" fmla="*/ 0 w 983512"/>
                <a:gd name="connsiteY5" fmla="*/ 505047 h 1286540"/>
                <a:gd name="connsiteX6" fmla="*/ 935666 w 983512"/>
                <a:gd name="connsiteY6" fmla="*/ 1286540 h 12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512" h="1286540">
                  <a:moveTo>
                    <a:pt x="935666" y="1286540"/>
                  </a:moveTo>
                  <a:lnTo>
                    <a:pt x="983512" y="366824"/>
                  </a:lnTo>
                  <a:lnTo>
                    <a:pt x="653903" y="202019"/>
                  </a:lnTo>
                  <a:lnTo>
                    <a:pt x="430619" y="58479"/>
                  </a:lnTo>
                  <a:lnTo>
                    <a:pt x="414670" y="0"/>
                  </a:lnTo>
                  <a:lnTo>
                    <a:pt x="0" y="505047"/>
                  </a:lnTo>
                  <a:lnTo>
                    <a:pt x="935666" y="1286540"/>
                  </a:lnTo>
                  <a:close/>
                </a:path>
              </a:pathLst>
            </a:custGeom>
            <a:solidFill>
              <a:srgbClr val="FF0000">
                <a:alpha val="56517"/>
              </a:srgbClr>
            </a:solid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grpSp>
      <p:pic>
        <p:nvPicPr>
          <p:cNvPr id="2" name="Picture 2" descr="大谷翔平が巨大な壁画に。日本人が激減した「リトル・トーキョー」に活気は戻るのか - TRiP EDiTOR">
            <a:extLst>
              <a:ext uri="{FF2B5EF4-FFF2-40B4-BE49-F238E27FC236}">
                <a16:creationId xmlns:a16="http://schemas.microsoft.com/office/drawing/2014/main" id="{86658BF6-46E9-4353-D1DD-D63DD77B98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05" t="10626" r="12917" b="5002"/>
          <a:stretch/>
        </p:blipFill>
        <p:spPr bwMode="auto">
          <a:xfrm>
            <a:off x="0" y="0"/>
            <a:ext cx="3603413" cy="3600450"/>
          </a:xfrm>
          <a:prstGeom prst="rect">
            <a:avLst/>
          </a:prstGeom>
          <a:noFill/>
          <a:effectLst>
            <a:glow rad="1273214">
              <a:srgbClr val="92D050">
                <a:alpha val="80000"/>
              </a:srgbClr>
            </a:glo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135F108-DFE4-1344-A87F-9703CB56C6FD}"/>
              </a:ext>
            </a:extLst>
          </p:cNvPr>
          <p:cNvPicPr>
            <a:picLocks noChangeAspect="1" noChangeArrowheads="1"/>
          </p:cNvPicPr>
          <p:nvPr/>
        </p:nvPicPr>
        <p:blipFill>
          <a:blip r:embed="rId5"/>
          <a:srcRect l="22059" r="22059"/>
          <a:stretch/>
        </p:blipFill>
        <p:spPr bwMode="auto">
          <a:xfrm>
            <a:off x="11053482" y="0"/>
            <a:ext cx="3576918" cy="3600450"/>
          </a:xfrm>
          <a:prstGeom prst="rect">
            <a:avLst/>
          </a:prstGeom>
          <a:noFill/>
          <a:ln>
            <a:noFill/>
          </a:ln>
          <a:effectLst>
            <a:glow rad="1270000">
              <a:srgbClr val="FF0000">
                <a:alpha val="60000"/>
              </a:srgbClr>
            </a:glow>
            <a:softEdge rad="0"/>
          </a:effectLst>
          <a:extLst>
            <a:ext uri="{909E8E84-426E-40DD-AFC4-6F175D3DCCD1}">
              <a14:hiddenFill xmlns:a14="http://schemas.microsoft.com/office/drawing/2010/main">
                <a:solidFill>
                  <a:srgbClr val="FFFFFF"/>
                </a:solidFill>
              </a14:hiddenFill>
            </a:ext>
          </a:extLst>
        </p:spPr>
      </p:pic>
      <p:cxnSp>
        <p:nvCxnSpPr>
          <p:cNvPr id="4" name="直線矢印コネクタ 3">
            <a:extLst>
              <a:ext uri="{FF2B5EF4-FFF2-40B4-BE49-F238E27FC236}">
                <a16:creationId xmlns:a16="http://schemas.microsoft.com/office/drawing/2014/main" id="{5BD2A7ED-B67D-EFC8-2494-156E12A8C7AD}"/>
              </a:ext>
            </a:extLst>
          </p:cNvPr>
          <p:cNvCxnSpPr>
            <a:cxnSpLocks/>
          </p:cNvCxnSpPr>
          <p:nvPr/>
        </p:nvCxnSpPr>
        <p:spPr>
          <a:xfrm>
            <a:off x="4676775" y="3097606"/>
            <a:ext cx="5276850" cy="0"/>
          </a:xfrm>
          <a:prstGeom prst="straightConnector1">
            <a:avLst/>
          </a:prstGeom>
          <a:ln w="127000" cap="flat" cmpd="sng" algn="ctr">
            <a:gradFill flip="none" rotWithShape="1">
              <a:gsLst>
                <a:gs pos="0">
                  <a:schemeClr val="bg1"/>
                </a:gs>
                <a:gs pos="100000">
                  <a:schemeClr val="accent1"/>
                </a:gs>
              </a:gsLst>
              <a:lin ang="0" scaled="1"/>
              <a:tileRect/>
            </a:gradFill>
            <a:prstDash val="solid"/>
            <a:round/>
            <a:headEnd type="arrow" w="med" len="med"/>
            <a:tailEnd type="arrow" w="med" len="med"/>
          </a:ln>
          <a:effectLst>
            <a:outerShdw blurRad="344001" algn="ctr" rotWithShape="0">
              <a:srgbClr val="000000">
                <a:alpha val="35451"/>
              </a:srgbClr>
            </a:outerShdw>
          </a:effectLst>
        </p:spPr>
        <p:style>
          <a:lnRef idx="0">
            <a:scrgbClr r="0" g="0" b="0"/>
          </a:lnRef>
          <a:fillRef idx="0">
            <a:scrgbClr r="0" g="0" b="0"/>
          </a:fillRef>
          <a:effectRef idx="0">
            <a:scrgbClr r="0" g="0" b="0"/>
          </a:effectRef>
          <a:fontRef idx="minor">
            <a:schemeClr val="tx1"/>
          </a:fontRef>
        </p:style>
      </p:cxnSp>
      <p:sp>
        <p:nvSpPr>
          <p:cNvPr id="7" name="テキスト ボックス 6">
            <a:extLst>
              <a:ext uri="{FF2B5EF4-FFF2-40B4-BE49-F238E27FC236}">
                <a16:creationId xmlns:a16="http://schemas.microsoft.com/office/drawing/2014/main" id="{EE7C47DD-DFD1-225C-0FB9-566AE558090F}"/>
              </a:ext>
            </a:extLst>
          </p:cNvPr>
          <p:cNvSpPr txBox="1"/>
          <p:nvPr/>
        </p:nvSpPr>
        <p:spPr>
          <a:xfrm>
            <a:off x="5021565" y="755572"/>
            <a:ext cx="4613764" cy="2215991"/>
          </a:xfrm>
          <a:prstGeom prst="rect">
            <a:avLst/>
          </a:prstGeom>
          <a:noFill/>
        </p:spPr>
        <p:txBody>
          <a:bodyPr wrap="none" rtlCol="0">
            <a:spAutoFit/>
          </a:bodyPr>
          <a:lstStyle/>
          <a:p>
            <a:r>
              <a:rPr kumimoji="1" lang="ja-JP" altLang="en-US" sz="8800" b="1">
                <a:solidFill>
                  <a:srgbClr val="FFFFFF"/>
                </a:solidFill>
                <a:effectLst>
                  <a:outerShdw blurRad="309426" dir="5400000" algn="ctr" rotWithShape="0">
                    <a:srgbClr val="000000"/>
                  </a:outerShdw>
                </a:effectLst>
                <a:latin typeface="Noto Sans JP" panose="020B0200000000000000" pitchFamily="34" charset="-128"/>
                <a:ea typeface="Noto Sans JP" panose="020B0200000000000000" pitchFamily="34" charset="-128"/>
                <a:cs typeface="SF Pro Medium" pitchFamily="2" charset="0"/>
              </a:rPr>
              <a:t>徒歩</a:t>
            </a:r>
            <a:r>
              <a:rPr kumimoji="1" lang="en-US" altLang="ja-JP" sz="13800" b="1" dirty="0">
                <a:solidFill>
                  <a:srgbClr val="FFFFFF"/>
                </a:solidFill>
                <a:effectLst>
                  <a:outerShdw blurRad="309426" dir="5400000" algn="ctr" rotWithShape="0">
                    <a:srgbClr val="000000"/>
                  </a:outerShdw>
                </a:effectLst>
                <a:latin typeface="Noto Sans JP" panose="020B0200000000000000" pitchFamily="34" charset="-128"/>
                <a:ea typeface="Noto Sans JP" panose="020B0200000000000000" pitchFamily="34" charset="-128"/>
                <a:cs typeface="SF Pro Medium" pitchFamily="2" charset="0"/>
              </a:rPr>
              <a:t>5</a:t>
            </a:r>
            <a:r>
              <a:rPr kumimoji="1" lang="ja-JP" altLang="en-US" sz="8800" b="1">
                <a:solidFill>
                  <a:srgbClr val="FFFFFF"/>
                </a:solidFill>
                <a:effectLst>
                  <a:outerShdw blurRad="309426" dir="5400000" algn="ctr" rotWithShape="0">
                    <a:srgbClr val="000000"/>
                  </a:outerShdw>
                </a:effectLst>
                <a:latin typeface="Noto Sans JP" panose="020B0200000000000000" pitchFamily="34" charset="-128"/>
                <a:ea typeface="Noto Sans JP" panose="020B0200000000000000" pitchFamily="34" charset="-128"/>
                <a:cs typeface="SF Pro Medium" pitchFamily="2" charset="0"/>
              </a:rPr>
              <a:t>分</a:t>
            </a:r>
            <a:endParaRPr kumimoji="1" lang="en-US" altLang="ja-JP" sz="7200" b="1" dirty="0">
              <a:solidFill>
                <a:srgbClr val="FFFFFF"/>
              </a:solidFill>
              <a:effectLst>
                <a:outerShdw blurRad="309426" dir="5400000" algn="ctr" rotWithShape="0">
                  <a:srgbClr val="000000"/>
                </a:outerShdw>
              </a:effectLst>
              <a:latin typeface="Noto Sans JP" panose="020B0200000000000000" pitchFamily="34" charset="-128"/>
              <a:ea typeface="Noto Sans JP" panose="020B0200000000000000" pitchFamily="34" charset="-128"/>
              <a:cs typeface="SF Pro Medium" pitchFamily="2" charset="0"/>
            </a:endParaRPr>
          </a:p>
        </p:txBody>
      </p:sp>
    </p:spTree>
    <p:extLst>
      <p:ext uri="{BB962C8B-B14F-4D97-AF65-F5344CB8AC3E}">
        <p14:creationId xmlns:p14="http://schemas.microsoft.com/office/powerpoint/2010/main" val="1911676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 fill="hold"/>
                                        <p:tgtEl>
                                          <p:spTgt spid="4"/>
                                        </p:tgtEl>
                                        <p:attrNameLst>
                                          <p:attrName>ppt_w</p:attrName>
                                        </p:attrNameLst>
                                      </p:cBhvr>
                                      <p:tavLst>
                                        <p:tav tm="0">
                                          <p:val>
                                            <p:strVal val="#ppt_w*0.70"/>
                                          </p:val>
                                        </p:tav>
                                        <p:tav tm="100000">
                                          <p:val>
                                            <p:strVal val="#ppt_w"/>
                                          </p:val>
                                        </p:tav>
                                      </p:tavLst>
                                    </p:anim>
                                    <p:anim calcmode="lin" valueType="num">
                                      <p:cBhvr>
                                        <p:cTn id="8" dur="10" fill="hold"/>
                                        <p:tgtEl>
                                          <p:spTgt spid="4"/>
                                        </p:tgtEl>
                                        <p:attrNameLst>
                                          <p:attrName>ppt_h</p:attrName>
                                        </p:attrNameLst>
                                      </p:cBhvr>
                                      <p:tavLst>
                                        <p:tav tm="0">
                                          <p:val>
                                            <p:strVal val="#ppt_h"/>
                                          </p:val>
                                        </p:tav>
                                        <p:tav tm="100000">
                                          <p:val>
                                            <p:strVal val="#ppt_h"/>
                                          </p:val>
                                        </p:tav>
                                      </p:tavLst>
                                    </p:anim>
                                    <p:animEffect transition="in" filter="fade">
                                      <p:cBhvr>
                                        <p:cTn id="9" dur="10"/>
                                        <p:tgtEl>
                                          <p:spTgt spid="4"/>
                                        </p:tgtEl>
                                      </p:cBhvr>
                                    </p:animEffect>
                                  </p:childTnLst>
                                </p:cTn>
                              </p:par>
                            </p:childTnLst>
                          </p:cTn>
                        </p:par>
                        <p:par>
                          <p:cTn id="10" fill="hold">
                            <p:stCondLst>
                              <p:cond delay="1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DA827900-2BF1-DD18-F234-2557C283D964}"/>
              </a:ext>
            </a:extLst>
          </p:cNvPr>
          <p:cNvSpPr/>
          <p:nvPr/>
        </p:nvSpPr>
        <p:spPr>
          <a:xfrm>
            <a:off x="9716702" y="2324144"/>
            <a:ext cx="3942370" cy="4381456"/>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 name="角丸四角形 4">
            <a:extLst>
              <a:ext uri="{FF2B5EF4-FFF2-40B4-BE49-F238E27FC236}">
                <a16:creationId xmlns:a16="http://schemas.microsoft.com/office/drawing/2014/main" id="{F2DDD888-60E3-5120-1108-5280855330D3}"/>
              </a:ext>
            </a:extLst>
          </p:cNvPr>
          <p:cNvSpPr/>
          <p:nvPr/>
        </p:nvSpPr>
        <p:spPr>
          <a:xfrm>
            <a:off x="5379597" y="2324144"/>
            <a:ext cx="3942370" cy="4381456"/>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 name="角丸四角形 3">
            <a:extLst>
              <a:ext uri="{FF2B5EF4-FFF2-40B4-BE49-F238E27FC236}">
                <a16:creationId xmlns:a16="http://schemas.microsoft.com/office/drawing/2014/main" id="{83D7AE35-B497-C649-1A6F-6BB976C6FC5C}"/>
              </a:ext>
            </a:extLst>
          </p:cNvPr>
          <p:cNvSpPr/>
          <p:nvPr/>
        </p:nvSpPr>
        <p:spPr>
          <a:xfrm>
            <a:off x="971328" y="2324144"/>
            <a:ext cx="3942370" cy="4381456"/>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テキスト ボックス 5">
            <a:extLst>
              <a:ext uri="{FF2B5EF4-FFF2-40B4-BE49-F238E27FC236}">
                <a16:creationId xmlns:a16="http://schemas.microsoft.com/office/drawing/2014/main" id="{37E78B83-F6E4-E409-F098-EE36AE45760F}"/>
              </a:ext>
            </a:extLst>
          </p:cNvPr>
          <p:cNvSpPr txBox="1"/>
          <p:nvPr/>
        </p:nvSpPr>
        <p:spPr>
          <a:xfrm>
            <a:off x="5344013" y="5360262"/>
            <a:ext cx="3942370" cy="825739"/>
          </a:xfrm>
          <a:prstGeom prst="rect">
            <a:avLst/>
          </a:prstGeom>
          <a:noFill/>
        </p:spPr>
        <p:txBody>
          <a:bodyPr wrap="square" rtlCol="0">
            <a:spAutoFit/>
          </a:bodyPr>
          <a:lstStyle/>
          <a:p>
            <a:pPr algn="ctr">
              <a:lnSpc>
                <a:spcPct val="150000"/>
              </a:lnSpc>
            </a:pPr>
            <a:r>
              <a:rPr kumimoji="1" lang="ja-JP" altLang="en-US" sz="2800">
                <a:solidFill>
                  <a:srgbClr val="FFFFFF"/>
                </a:solidFill>
                <a:latin typeface="Noto Sans JP" panose="020B0200000000000000" pitchFamily="34" charset="-128"/>
                <a:ea typeface="Noto Sans JP" panose="020B0200000000000000" pitchFamily="34" charset="-128"/>
              </a:rPr>
              <a:t>旅行先で</a:t>
            </a: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常に検索</a:t>
            </a:r>
            <a:endParaRPr kumimoji="1" lang="ja-JP" altLang="en-US" sz="28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7" name="テキスト ボックス 6">
            <a:extLst>
              <a:ext uri="{FF2B5EF4-FFF2-40B4-BE49-F238E27FC236}">
                <a16:creationId xmlns:a16="http://schemas.microsoft.com/office/drawing/2014/main" id="{ADB03A3F-C30E-560F-0592-DD79F9B01090}"/>
              </a:ext>
            </a:extLst>
          </p:cNvPr>
          <p:cNvSpPr txBox="1"/>
          <p:nvPr/>
        </p:nvSpPr>
        <p:spPr>
          <a:xfrm>
            <a:off x="8874979" y="5360262"/>
            <a:ext cx="5647540" cy="825803"/>
          </a:xfrm>
          <a:prstGeom prst="rect">
            <a:avLst/>
          </a:prstGeom>
          <a:noFill/>
        </p:spPr>
        <p:txBody>
          <a:bodyPr wrap="square" rtlCol="0">
            <a:spAutoFit/>
          </a:bodyPr>
          <a:lstStyle/>
          <a:p>
            <a:pPr algn="ctr">
              <a:lnSpc>
                <a:spcPct val="150000"/>
              </a:lnSpc>
            </a:pP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目の前</a:t>
            </a:r>
            <a:r>
              <a:rPr kumimoji="1" lang="ja-JP" altLang="en-US" sz="2800">
                <a:solidFill>
                  <a:srgbClr val="FFFFFF"/>
                </a:solidFill>
                <a:latin typeface="Noto Sans JP" panose="020B0200000000000000" pitchFamily="34" charset="-128"/>
                <a:ea typeface="Noto Sans JP" panose="020B0200000000000000" pitchFamily="34" charset="-128"/>
              </a:rPr>
              <a:t>で事件が発生</a:t>
            </a:r>
            <a:endParaRPr kumimoji="1" lang="en-US" altLang="ja-JP" sz="2800" dirty="0">
              <a:solidFill>
                <a:srgbClr val="FFFFFF"/>
              </a:solidFill>
              <a:latin typeface="Noto Sans JP" panose="020B0200000000000000" pitchFamily="34" charset="-128"/>
              <a:ea typeface="Noto Sans JP" panose="020B0200000000000000" pitchFamily="34" charset="-128"/>
            </a:endParaRPr>
          </a:p>
        </p:txBody>
      </p:sp>
      <p:pic>
        <p:nvPicPr>
          <p:cNvPr id="3" name="Picture 4" descr="驚き">
            <a:extLst>
              <a:ext uri="{FF2B5EF4-FFF2-40B4-BE49-F238E27FC236}">
                <a16:creationId xmlns:a16="http://schemas.microsoft.com/office/drawing/2014/main" id="{318896AC-2E3B-3A90-4FB5-EBAAF7633066}"/>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579741" y="2995791"/>
            <a:ext cx="2238017" cy="22380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3B537DB-400E-6451-6175-DC024737B28D}"/>
              </a:ext>
            </a:extLst>
          </p:cNvPr>
          <p:cNvPicPr>
            <a:picLocks noChangeAspect="1" noChangeArrowheads="1"/>
          </p:cNvPicPr>
          <p:nvPr/>
        </p:nvPicPr>
        <p:blipFill>
          <a:blip r:embed="rId4">
            <a:biLevel thresh="25000"/>
          </a:blip>
          <a:srcRect/>
          <a:stretch/>
        </p:blipFill>
        <p:spPr bwMode="auto">
          <a:xfrm>
            <a:off x="6117195" y="2916796"/>
            <a:ext cx="2396007" cy="239600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出張または旅行">
            <a:extLst>
              <a:ext uri="{FF2B5EF4-FFF2-40B4-BE49-F238E27FC236}">
                <a16:creationId xmlns:a16="http://schemas.microsoft.com/office/drawing/2014/main" id="{757E475B-C804-A0EF-78CC-61510ABBF734}"/>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flipH="1">
            <a:off x="1834368" y="2995791"/>
            <a:ext cx="2216288" cy="221628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DDF9290-B06B-1BD3-EE66-6F512BDC47C6}"/>
              </a:ext>
            </a:extLst>
          </p:cNvPr>
          <p:cNvSpPr txBox="1"/>
          <p:nvPr/>
        </p:nvSpPr>
        <p:spPr>
          <a:xfrm>
            <a:off x="971327" y="5360262"/>
            <a:ext cx="3942370" cy="825803"/>
          </a:xfrm>
          <a:prstGeom prst="rect">
            <a:avLst/>
          </a:prstGeom>
          <a:noFill/>
        </p:spPr>
        <p:txBody>
          <a:bodyPr wrap="square" rtlCol="0">
            <a:spAutoFit/>
          </a:bodyPr>
          <a:lstStyle/>
          <a:p>
            <a:pPr algn="ctr">
              <a:lnSpc>
                <a:spcPct val="150000"/>
              </a:lnSpc>
            </a:pPr>
            <a:r>
              <a:rPr kumimoji="1" lang="ja-JP" altLang="en-US" sz="2800">
                <a:solidFill>
                  <a:srgbClr val="FFFFFF"/>
                </a:solidFill>
                <a:latin typeface="Noto Sans JP" panose="020B0200000000000000" pitchFamily="34" charset="-128"/>
                <a:ea typeface="Noto Sans JP" panose="020B0200000000000000" pitchFamily="34" charset="-128"/>
              </a:rPr>
              <a:t>土地勘がなくて</a:t>
            </a: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迷子</a:t>
            </a:r>
            <a:endParaRPr kumimoji="1" lang="ja-JP" altLang="en-US" sz="28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2" name="角丸四角形 1">
            <a:extLst>
              <a:ext uri="{FF2B5EF4-FFF2-40B4-BE49-F238E27FC236}">
                <a16:creationId xmlns:a16="http://schemas.microsoft.com/office/drawing/2014/main" id="{52005715-89B4-7D3C-D429-30C53F576206}"/>
              </a:ext>
            </a:extLst>
          </p:cNvPr>
          <p:cNvSpPr/>
          <p:nvPr/>
        </p:nvSpPr>
        <p:spPr>
          <a:xfrm>
            <a:off x="5984946" y="838200"/>
            <a:ext cx="2660506"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b="0" i="0" dirty="0">
                <a:solidFill>
                  <a:srgbClr val="011023"/>
                </a:solidFill>
                <a:latin typeface="Noto Sans JP" panose="020B0200000000000000" pitchFamily="34" charset="-128"/>
                <a:ea typeface="Noto Sans JP" panose="020B0200000000000000" pitchFamily="34" charset="-128"/>
                <a:cs typeface="SF Pro Medium" pitchFamily="2" charset="0"/>
              </a:rPr>
              <a:t>Problems</a:t>
            </a:r>
            <a:endParaRPr kumimoji="1" lang="ja-JP" altLang="en-US" sz="3200" b="0" i="0">
              <a:solidFill>
                <a:srgbClr val="011023"/>
              </a:solidFill>
              <a:latin typeface="Noto Sans JP" panose="020B0200000000000000" pitchFamily="34" charset="-128"/>
              <a:ea typeface="Noto Sans JP" panose="020B0200000000000000" pitchFamily="34" charset="-128"/>
              <a:cs typeface="SF Pro Medium" pitchFamily="2" charset="0"/>
            </a:endParaRPr>
          </a:p>
        </p:txBody>
      </p:sp>
      <p:sp>
        <p:nvSpPr>
          <p:cNvPr id="10" name="テキスト ボックス 9">
            <a:extLst>
              <a:ext uri="{FF2B5EF4-FFF2-40B4-BE49-F238E27FC236}">
                <a16:creationId xmlns:a16="http://schemas.microsoft.com/office/drawing/2014/main" id="{B7671EF8-A47C-430B-F165-E1D36B77419D}"/>
              </a:ext>
            </a:extLst>
          </p:cNvPr>
          <p:cNvSpPr txBox="1"/>
          <p:nvPr/>
        </p:nvSpPr>
        <p:spPr>
          <a:xfrm>
            <a:off x="1256217" y="2626459"/>
            <a:ext cx="1696805" cy="707886"/>
          </a:xfrm>
          <a:prstGeom prst="rect">
            <a:avLst/>
          </a:prstGeom>
          <a:noFill/>
        </p:spPr>
        <p:txBody>
          <a:bodyPr wrap="square" rtlCol="0">
            <a:spAutoFit/>
          </a:bodyPr>
          <a:lstStyle/>
          <a:p>
            <a:r>
              <a:rPr kumimoji="1" lang="en-US" altLang="ja-JP" sz="40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01</a:t>
            </a:r>
            <a:endParaRPr kumimoji="1" lang="ja-JP" altLang="en-US" sz="24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12" name="テキスト ボックス 11">
            <a:extLst>
              <a:ext uri="{FF2B5EF4-FFF2-40B4-BE49-F238E27FC236}">
                <a16:creationId xmlns:a16="http://schemas.microsoft.com/office/drawing/2014/main" id="{238F068A-35EE-3742-195D-8DF077C57740}"/>
              </a:ext>
            </a:extLst>
          </p:cNvPr>
          <p:cNvSpPr txBox="1"/>
          <p:nvPr/>
        </p:nvSpPr>
        <p:spPr>
          <a:xfrm>
            <a:off x="5620391" y="2626458"/>
            <a:ext cx="546945" cy="461665"/>
          </a:xfrm>
          <a:prstGeom prst="rect">
            <a:avLst/>
          </a:prstGeom>
          <a:noFill/>
        </p:spPr>
        <p:txBody>
          <a:bodyPr wrap="none" rtlCol="0">
            <a:spAutoFit/>
          </a:bodyPr>
          <a:lstStyle/>
          <a:p>
            <a:r>
              <a:rPr kumimoji="1" lang="en-US" altLang="ja-JP" sz="24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02</a:t>
            </a:r>
            <a:endParaRPr kumimoji="1" lang="ja-JP" altLang="en-US"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13" name="テキスト ボックス 12">
            <a:extLst>
              <a:ext uri="{FF2B5EF4-FFF2-40B4-BE49-F238E27FC236}">
                <a16:creationId xmlns:a16="http://schemas.microsoft.com/office/drawing/2014/main" id="{C1CDDC00-101B-EF53-C7A6-8724C9E11AF5}"/>
              </a:ext>
            </a:extLst>
          </p:cNvPr>
          <p:cNvSpPr txBox="1"/>
          <p:nvPr/>
        </p:nvSpPr>
        <p:spPr>
          <a:xfrm>
            <a:off x="9947954" y="2626458"/>
            <a:ext cx="546945" cy="461665"/>
          </a:xfrm>
          <a:prstGeom prst="rect">
            <a:avLst/>
          </a:prstGeom>
          <a:noFill/>
        </p:spPr>
        <p:txBody>
          <a:bodyPr wrap="none" rtlCol="0">
            <a:spAutoFit/>
          </a:bodyPr>
          <a:lstStyle/>
          <a:p>
            <a:r>
              <a:rPr kumimoji="1" lang="en-US" altLang="ja-JP" sz="24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03</a:t>
            </a:r>
            <a:endParaRPr kumimoji="1" lang="ja-JP" altLang="en-US"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14" name="正方形/長方形 13">
            <a:extLst>
              <a:ext uri="{FF2B5EF4-FFF2-40B4-BE49-F238E27FC236}">
                <a16:creationId xmlns:a16="http://schemas.microsoft.com/office/drawing/2014/main" id="{D760F29E-C255-4173-A9B5-46785649A9F3}"/>
              </a:ext>
            </a:extLst>
          </p:cNvPr>
          <p:cNvSpPr/>
          <p:nvPr/>
        </p:nvSpPr>
        <p:spPr>
          <a:xfrm>
            <a:off x="5344013" y="2029522"/>
            <a:ext cx="8505802" cy="4861932"/>
          </a:xfrm>
          <a:prstGeom prst="rect">
            <a:avLst/>
          </a:prstGeom>
          <a:solidFill>
            <a:srgbClr val="0110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Tree>
    <p:extLst>
      <p:ext uri="{BB962C8B-B14F-4D97-AF65-F5344CB8AC3E}">
        <p14:creationId xmlns:p14="http://schemas.microsoft.com/office/powerpoint/2010/main" val="87005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16C64-87CA-BE3E-6471-CD550CC1F61A}"/>
            </a:ext>
          </a:extLst>
        </p:cNvPr>
        <p:cNvGrpSpPr/>
        <p:nvPr/>
      </p:nvGrpSpPr>
      <p:grpSpPr>
        <a:xfrm>
          <a:off x="0" y="0"/>
          <a:ext cx="0" cy="0"/>
          <a:chOff x="0" y="0"/>
          <a:chExt cx="0" cy="0"/>
        </a:xfrm>
      </p:grpSpPr>
      <p:sp>
        <p:nvSpPr>
          <p:cNvPr id="9" name="角丸四角形 8">
            <a:extLst>
              <a:ext uri="{FF2B5EF4-FFF2-40B4-BE49-F238E27FC236}">
                <a16:creationId xmlns:a16="http://schemas.microsoft.com/office/drawing/2014/main" id="{FBEBA618-461B-CEB3-C9BC-75F56252ACD2}"/>
              </a:ext>
            </a:extLst>
          </p:cNvPr>
          <p:cNvSpPr/>
          <p:nvPr/>
        </p:nvSpPr>
        <p:spPr>
          <a:xfrm>
            <a:off x="9716702" y="2324144"/>
            <a:ext cx="3942370" cy="4381456"/>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 name="角丸四角形 4">
            <a:extLst>
              <a:ext uri="{FF2B5EF4-FFF2-40B4-BE49-F238E27FC236}">
                <a16:creationId xmlns:a16="http://schemas.microsoft.com/office/drawing/2014/main" id="{7D372E16-6BCD-03D8-9E0E-CFA6E832978F}"/>
              </a:ext>
            </a:extLst>
          </p:cNvPr>
          <p:cNvSpPr/>
          <p:nvPr/>
        </p:nvSpPr>
        <p:spPr>
          <a:xfrm>
            <a:off x="5379597" y="2324144"/>
            <a:ext cx="3942370" cy="4381456"/>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 name="角丸四角形 3">
            <a:extLst>
              <a:ext uri="{FF2B5EF4-FFF2-40B4-BE49-F238E27FC236}">
                <a16:creationId xmlns:a16="http://schemas.microsoft.com/office/drawing/2014/main" id="{1FE4AC9C-B29E-FB25-E118-954EF0E79D8D}"/>
              </a:ext>
            </a:extLst>
          </p:cNvPr>
          <p:cNvSpPr/>
          <p:nvPr/>
        </p:nvSpPr>
        <p:spPr>
          <a:xfrm>
            <a:off x="971328" y="2324144"/>
            <a:ext cx="3942370" cy="4381456"/>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テキスト ボックス 5">
            <a:extLst>
              <a:ext uri="{FF2B5EF4-FFF2-40B4-BE49-F238E27FC236}">
                <a16:creationId xmlns:a16="http://schemas.microsoft.com/office/drawing/2014/main" id="{8DDD9954-2963-EDAC-0EAA-B3876903C463}"/>
              </a:ext>
            </a:extLst>
          </p:cNvPr>
          <p:cNvSpPr txBox="1"/>
          <p:nvPr/>
        </p:nvSpPr>
        <p:spPr>
          <a:xfrm>
            <a:off x="5344013" y="5360262"/>
            <a:ext cx="3942370" cy="825739"/>
          </a:xfrm>
          <a:prstGeom prst="rect">
            <a:avLst/>
          </a:prstGeom>
          <a:noFill/>
        </p:spPr>
        <p:txBody>
          <a:bodyPr wrap="square" rtlCol="0">
            <a:spAutoFit/>
          </a:bodyPr>
          <a:lstStyle/>
          <a:p>
            <a:pPr algn="ctr">
              <a:lnSpc>
                <a:spcPct val="150000"/>
              </a:lnSpc>
            </a:pPr>
            <a:r>
              <a:rPr kumimoji="1" lang="ja-JP" altLang="en-US" sz="2800">
                <a:solidFill>
                  <a:srgbClr val="FFFFFF"/>
                </a:solidFill>
                <a:latin typeface="Noto Sans JP" panose="020B0200000000000000" pitchFamily="34" charset="-128"/>
                <a:ea typeface="Noto Sans JP" panose="020B0200000000000000" pitchFamily="34" charset="-128"/>
              </a:rPr>
              <a:t>旅行先で</a:t>
            </a: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常に検索</a:t>
            </a:r>
            <a:endParaRPr kumimoji="1" lang="ja-JP" altLang="en-US" sz="28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7" name="テキスト ボックス 6">
            <a:extLst>
              <a:ext uri="{FF2B5EF4-FFF2-40B4-BE49-F238E27FC236}">
                <a16:creationId xmlns:a16="http://schemas.microsoft.com/office/drawing/2014/main" id="{E0FDBE8A-EF85-8F17-5418-CDA11AF8715F}"/>
              </a:ext>
            </a:extLst>
          </p:cNvPr>
          <p:cNvSpPr txBox="1"/>
          <p:nvPr/>
        </p:nvSpPr>
        <p:spPr>
          <a:xfrm>
            <a:off x="8874979" y="5360262"/>
            <a:ext cx="5647540" cy="825803"/>
          </a:xfrm>
          <a:prstGeom prst="rect">
            <a:avLst/>
          </a:prstGeom>
          <a:noFill/>
        </p:spPr>
        <p:txBody>
          <a:bodyPr wrap="square" rtlCol="0">
            <a:spAutoFit/>
          </a:bodyPr>
          <a:lstStyle/>
          <a:p>
            <a:pPr algn="ctr">
              <a:lnSpc>
                <a:spcPct val="150000"/>
              </a:lnSpc>
            </a:pP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目の前</a:t>
            </a:r>
            <a:r>
              <a:rPr kumimoji="1" lang="ja-JP" altLang="en-US" sz="2800">
                <a:solidFill>
                  <a:srgbClr val="FFFFFF"/>
                </a:solidFill>
                <a:latin typeface="Noto Sans JP" panose="020B0200000000000000" pitchFamily="34" charset="-128"/>
                <a:ea typeface="Noto Sans JP" panose="020B0200000000000000" pitchFamily="34" charset="-128"/>
              </a:rPr>
              <a:t>で事件が発生</a:t>
            </a:r>
            <a:endParaRPr kumimoji="1" lang="en-US" altLang="ja-JP" sz="2800" dirty="0">
              <a:solidFill>
                <a:srgbClr val="FFFFFF"/>
              </a:solidFill>
              <a:latin typeface="Noto Sans JP" panose="020B0200000000000000" pitchFamily="34" charset="-128"/>
              <a:ea typeface="Noto Sans JP" panose="020B0200000000000000" pitchFamily="34" charset="-128"/>
            </a:endParaRPr>
          </a:p>
        </p:txBody>
      </p:sp>
      <p:pic>
        <p:nvPicPr>
          <p:cNvPr id="3" name="Picture 4" descr="驚き">
            <a:extLst>
              <a:ext uri="{FF2B5EF4-FFF2-40B4-BE49-F238E27FC236}">
                <a16:creationId xmlns:a16="http://schemas.microsoft.com/office/drawing/2014/main" id="{5213323F-0557-FCEB-7052-0CA91CB0F0C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579741" y="2995791"/>
            <a:ext cx="2238017" cy="22380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ACC4FD5-E4E0-1AB9-6593-E4A7B766DAA2}"/>
              </a:ext>
            </a:extLst>
          </p:cNvPr>
          <p:cNvPicPr>
            <a:picLocks noChangeAspect="1" noChangeArrowheads="1"/>
          </p:cNvPicPr>
          <p:nvPr/>
        </p:nvPicPr>
        <p:blipFill>
          <a:blip r:embed="rId4">
            <a:biLevel thresh="25000"/>
          </a:blip>
          <a:srcRect/>
          <a:stretch/>
        </p:blipFill>
        <p:spPr bwMode="auto">
          <a:xfrm>
            <a:off x="6117195" y="2916796"/>
            <a:ext cx="2396007" cy="239600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出張または旅行">
            <a:extLst>
              <a:ext uri="{FF2B5EF4-FFF2-40B4-BE49-F238E27FC236}">
                <a16:creationId xmlns:a16="http://schemas.microsoft.com/office/drawing/2014/main" id="{CA586942-DF6B-5671-D936-FB79E5209488}"/>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flipH="1">
            <a:off x="1834368" y="2995791"/>
            <a:ext cx="2216288" cy="221628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E5EEC6B9-2D03-9D93-C24B-D96BC914F7D4}"/>
              </a:ext>
            </a:extLst>
          </p:cNvPr>
          <p:cNvSpPr txBox="1"/>
          <p:nvPr/>
        </p:nvSpPr>
        <p:spPr>
          <a:xfrm>
            <a:off x="971327" y="5360262"/>
            <a:ext cx="3942370" cy="825803"/>
          </a:xfrm>
          <a:prstGeom prst="rect">
            <a:avLst/>
          </a:prstGeom>
          <a:noFill/>
        </p:spPr>
        <p:txBody>
          <a:bodyPr wrap="square" rtlCol="0">
            <a:spAutoFit/>
          </a:bodyPr>
          <a:lstStyle/>
          <a:p>
            <a:pPr algn="ctr">
              <a:lnSpc>
                <a:spcPct val="150000"/>
              </a:lnSpc>
            </a:pPr>
            <a:r>
              <a:rPr kumimoji="1" lang="ja-JP" altLang="en-US" sz="2800">
                <a:solidFill>
                  <a:srgbClr val="FFFFFF"/>
                </a:solidFill>
                <a:latin typeface="Noto Sans JP" panose="020B0200000000000000" pitchFamily="34" charset="-128"/>
                <a:ea typeface="Noto Sans JP" panose="020B0200000000000000" pitchFamily="34" charset="-128"/>
              </a:rPr>
              <a:t>土地勘がなくて</a:t>
            </a: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迷子</a:t>
            </a:r>
            <a:endParaRPr kumimoji="1" lang="ja-JP" altLang="en-US" sz="28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2" name="角丸四角形 1">
            <a:extLst>
              <a:ext uri="{FF2B5EF4-FFF2-40B4-BE49-F238E27FC236}">
                <a16:creationId xmlns:a16="http://schemas.microsoft.com/office/drawing/2014/main" id="{2476901D-2AC4-97BB-6372-B31F160D8AE0}"/>
              </a:ext>
            </a:extLst>
          </p:cNvPr>
          <p:cNvSpPr/>
          <p:nvPr/>
        </p:nvSpPr>
        <p:spPr>
          <a:xfrm>
            <a:off x="5984946" y="838200"/>
            <a:ext cx="2660506"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b="0" i="0" dirty="0">
                <a:solidFill>
                  <a:srgbClr val="011023"/>
                </a:solidFill>
                <a:latin typeface="Noto Sans JP" panose="020B0200000000000000" pitchFamily="34" charset="-128"/>
                <a:ea typeface="Noto Sans JP" panose="020B0200000000000000" pitchFamily="34" charset="-128"/>
                <a:cs typeface="SF Pro Medium" pitchFamily="2" charset="0"/>
              </a:rPr>
              <a:t>Problems</a:t>
            </a:r>
            <a:endParaRPr kumimoji="1" lang="ja-JP" altLang="en-US" sz="3600" b="0" i="0">
              <a:solidFill>
                <a:srgbClr val="011023"/>
              </a:solidFill>
              <a:latin typeface="Noto Sans JP" panose="020B0200000000000000" pitchFamily="34" charset="-128"/>
              <a:ea typeface="Noto Sans JP" panose="020B0200000000000000" pitchFamily="34" charset="-128"/>
              <a:cs typeface="SF Pro Medium" pitchFamily="2" charset="0"/>
            </a:endParaRPr>
          </a:p>
        </p:txBody>
      </p:sp>
      <p:sp>
        <p:nvSpPr>
          <p:cNvPr id="10" name="テキスト ボックス 9">
            <a:extLst>
              <a:ext uri="{FF2B5EF4-FFF2-40B4-BE49-F238E27FC236}">
                <a16:creationId xmlns:a16="http://schemas.microsoft.com/office/drawing/2014/main" id="{AE1E3789-9543-4105-A638-2F3E778A6CAC}"/>
              </a:ext>
            </a:extLst>
          </p:cNvPr>
          <p:cNvSpPr txBox="1"/>
          <p:nvPr/>
        </p:nvSpPr>
        <p:spPr>
          <a:xfrm>
            <a:off x="1256217" y="2626459"/>
            <a:ext cx="546945" cy="461665"/>
          </a:xfrm>
          <a:prstGeom prst="rect">
            <a:avLst/>
          </a:prstGeom>
          <a:noFill/>
        </p:spPr>
        <p:txBody>
          <a:bodyPr wrap="square" rtlCol="0">
            <a:spAutoFit/>
          </a:bodyPr>
          <a:lstStyle/>
          <a:p>
            <a:r>
              <a:rPr kumimoji="1" lang="en-US" altLang="ja-JP" sz="24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01</a:t>
            </a:r>
            <a:endParaRPr kumimoji="1" lang="ja-JP" altLang="en-US"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12" name="テキスト ボックス 11">
            <a:extLst>
              <a:ext uri="{FF2B5EF4-FFF2-40B4-BE49-F238E27FC236}">
                <a16:creationId xmlns:a16="http://schemas.microsoft.com/office/drawing/2014/main" id="{F9C70CD8-348F-0DC6-1F2B-1DD4440812FA}"/>
              </a:ext>
            </a:extLst>
          </p:cNvPr>
          <p:cNvSpPr txBox="1"/>
          <p:nvPr/>
        </p:nvSpPr>
        <p:spPr>
          <a:xfrm>
            <a:off x="5620391" y="2626458"/>
            <a:ext cx="1589878" cy="707886"/>
          </a:xfrm>
          <a:prstGeom prst="rect">
            <a:avLst/>
          </a:prstGeom>
          <a:noFill/>
        </p:spPr>
        <p:txBody>
          <a:bodyPr wrap="square" rtlCol="0">
            <a:spAutoFit/>
          </a:bodyPr>
          <a:lstStyle/>
          <a:p>
            <a:r>
              <a:rPr kumimoji="1" lang="en-US" altLang="ja-JP" sz="40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02</a:t>
            </a:r>
            <a:endParaRPr kumimoji="1" lang="ja-JP" altLang="en-US" sz="32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13" name="テキスト ボックス 12">
            <a:extLst>
              <a:ext uri="{FF2B5EF4-FFF2-40B4-BE49-F238E27FC236}">
                <a16:creationId xmlns:a16="http://schemas.microsoft.com/office/drawing/2014/main" id="{A4CB96D2-3D35-9ADF-770F-5117F7CAB8C2}"/>
              </a:ext>
            </a:extLst>
          </p:cNvPr>
          <p:cNvSpPr txBox="1"/>
          <p:nvPr/>
        </p:nvSpPr>
        <p:spPr>
          <a:xfrm>
            <a:off x="9947954" y="2626458"/>
            <a:ext cx="546945" cy="461665"/>
          </a:xfrm>
          <a:prstGeom prst="rect">
            <a:avLst/>
          </a:prstGeom>
          <a:noFill/>
        </p:spPr>
        <p:txBody>
          <a:bodyPr wrap="none" rtlCol="0">
            <a:spAutoFit/>
          </a:bodyPr>
          <a:lstStyle/>
          <a:p>
            <a:r>
              <a:rPr kumimoji="1" lang="en-US" altLang="ja-JP" sz="24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03</a:t>
            </a:r>
            <a:endParaRPr kumimoji="1" lang="ja-JP" altLang="en-US"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16" name="正方形/長方形 15">
            <a:extLst>
              <a:ext uri="{FF2B5EF4-FFF2-40B4-BE49-F238E27FC236}">
                <a16:creationId xmlns:a16="http://schemas.microsoft.com/office/drawing/2014/main" id="{6DCF7AC1-B4B3-6EB1-F4D5-F8AB71903B6E}"/>
              </a:ext>
            </a:extLst>
          </p:cNvPr>
          <p:cNvSpPr/>
          <p:nvPr/>
        </p:nvSpPr>
        <p:spPr>
          <a:xfrm>
            <a:off x="-3454528" y="2324144"/>
            <a:ext cx="8505802" cy="4861932"/>
          </a:xfrm>
          <a:prstGeom prst="rect">
            <a:avLst/>
          </a:prstGeom>
          <a:solidFill>
            <a:srgbClr val="0110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17" name="正方形/長方形 16">
            <a:extLst>
              <a:ext uri="{FF2B5EF4-FFF2-40B4-BE49-F238E27FC236}">
                <a16:creationId xmlns:a16="http://schemas.microsoft.com/office/drawing/2014/main" id="{337B80A7-6A81-E70B-B410-583F38233C78}"/>
              </a:ext>
            </a:extLst>
          </p:cNvPr>
          <p:cNvSpPr/>
          <p:nvPr/>
        </p:nvSpPr>
        <p:spPr>
          <a:xfrm>
            <a:off x="9609993" y="2043535"/>
            <a:ext cx="8505802" cy="4861932"/>
          </a:xfrm>
          <a:prstGeom prst="rect">
            <a:avLst/>
          </a:prstGeom>
          <a:solidFill>
            <a:srgbClr val="0110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Tree>
    <p:extLst>
      <p:ext uri="{BB962C8B-B14F-4D97-AF65-F5344CB8AC3E}">
        <p14:creationId xmlns:p14="http://schemas.microsoft.com/office/powerpoint/2010/main" val="2836782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B6F5-C7E0-58A3-C5DC-4504B005B37B}"/>
            </a:ext>
          </a:extLst>
        </p:cNvPr>
        <p:cNvGrpSpPr/>
        <p:nvPr/>
      </p:nvGrpSpPr>
      <p:grpSpPr>
        <a:xfrm>
          <a:off x="0" y="0"/>
          <a:ext cx="0" cy="0"/>
          <a:chOff x="0" y="0"/>
          <a:chExt cx="0" cy="0"/>
        </a:xfrm>
      </p:grpSpPr>
      <p:sp>
        <p:nvSpPr>
          <p:cNvPr id="9" name="角丸四角形 8">
            <a:extLst>
              <a:ext uri="{FF2B5EF4-FFF2-40B4-BE49-F238E27FC236}">
                <a16:creationId xmlns:a16="http://schemas.microsoft.com/office/drawing/2014/main" id="{3A9A2E91-8D69-5485-F4D6-42BF414855EF}"/>
              </a:ext>
            </a:extLst>
          </p:cNvPr>
          <p:cNvSpPr/>
          <p:nvPr/>
        </p:nvSpPr>
        <p:spPr>
          <a:xfrm>
            <a:off x="9716702" y="2324144"/>
            <a:ext cx="3942370" cy="4381456"/>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5" name="角丸四角形 4">
            <a:extLst>
              <a:ext uri="{FF2B5EF4-FFF2-40B4-BE49-F238E27FC236}">
                <a16:creationId xmlns:a16="http://schemas.microsoft.com/office/drawing/2014/main" id="{61A07E98-B7C4-BA02-0763-BFA0B5DDCE3A}"/>
              </a:ext>
            </a:extLst>
          </p:cNvPr>
          <p:cNvSpPr/>
          <p:nvPr/>
        </p:nvSpPr>
        <p:spPr>
          <a:xfrm>
            <a:off x="5379597" y="2324144"/>
            <a:ext cx="3942370" cy="4381456"/>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4" name="角丸四角形 3">
            <a:extLst>
              <a:ext uri="{FF2B5EF4-FFF2-40B4-BE49-F238E27FC236}">
                <a16:creationId xmlns:a16="http://schemas.microsoft.com/office/drawing/2014/main" id="{9B293255-5391-6106-1E5D-DF0344DA23AA}"/>
              </a:ext>
            </a:extLst>
          </p:cNvPr>
          <p:cNvSpPr/>
          <p:nvPr/>
        </p:nvSpPr>
        <p:spPr>
          <a:xfrm>
            <a:off x="971328" y="2324144"/>
            <a:ext cx="3942370" cy="4381456"/>
          </a:xfrm>
          <a:prstGeom prst="roundRect">
            <a:avLst>
              <a:gd name="adj" fmla="val 8044"/>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
        <p:nvSpPr>
          <p:cNvPr id="6" name="テキスト ボックス 5">
            <a:extLst>
              <a:ext uri="{FF2B5EF4-FFF2-40B4-BE49-F238E27FC236}">
                <a16:creationId xmlns:a16="http://schemas.microsoft.com/office/drawing/2014/main" id="{A93024DA-8D30-9FDD-1DA4-155D51F2DB2D}"/>
              </a:ext>
            </a:extLst>
          </p:cNvPr>
          <p:cNvSpPr txBox="1"/>
          <p:nvPr/>
        </p:nvSpPr>
        <p:spPr>
          <a:xfrm>
            <a:off x="5344013" y="5360262"/>
            <a:ext cx="3942370" cy="825739"/>
          </a:xfrm>
          <a:prstGeom prst="rect">
            <a:avLst/>
          </a:prstGeom>
          <a:noFill/>
        </p:spPr>
        <p:txBody>
          <a:bodyPr wrap="square" rtlCol="0">
            <a:spAutoFit/>
          </a:bodyPr>
          <a:lstStyle/>
          <a:p>
            <a:pPr algn="ctr">
              <a:lnSpc>
                <a:spcPct val="150000"/>
              </a:lnSpc>
            </a:pPr>
            <a:r>
              <a:rPr kumimoji="1" lang="ja-JP" altLang="en-US" sz="2800">
                <a:solidFill>
                  <a:srgbClr val="FFFFFF"/>
                </a:solidFill>
                <a:latin typeface="Noto Sans JP" panose="020B0200000000000000" pitchFamily="34" charset="-128"/>
                <a:ea typeface="Noto Sans JP" panose="020B0200000000000000" pitchFamily="34" charset="-128"/>
              </a:rPr>
              <a:t>旅行先で</a:t>
            </a: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常に検索</a:t>
            </a:r>
            <a:endParaRPr kumimoji="1" lang="ja-JP" altLang="en-US" sz="28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7" name="テキスト ボックス 6">
            <a:extLst>
              <a:ext uri="{FF2B5EF4-FFF2-40B4-BE49-F238E27FC236}">
                <a16:creationId xmlns:a16="http://schemas.microsoft.com/office/drawing/2014/main" id="{1638794A-DB0F-1AD6-3C13-674804543441}"/>
              </a:ext>
            </a:extLst>
          </p:cNvPr>
          <p:cNvSpPr txBox="1"/>
          <p:nvPr/>
        </p:nvSpPr>
        <p:spPr>
          <a:xfrm>
            <a:off x="8874979" y="5360262"/>
            <a:ext cx="5647540" cy="825803"/>
          </a:xfrm>
          <a:prstGeom prst="rect">
            <a:avLst/>
          </a:prstGeom>
          <a:noFill/>
        </p:spPr>
        <p:txBody>
          <a:bodyPr wrap="square" rtlCol="0">
            <a:spAutoFit/>
          </a:bodyPr>
          <a:lstStyle/>
          <a:p>
            <a:pPr algn="ctr">
              <a:lnSpc>
                <a:spcPct val="150000"/>
              </a:lnSpc>
            </a:pP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目の前</a:t>
            </a:r>
            <a:r>
              <a:rPr kumimoji="1" lang="ja-JP" altLang="en-US" sz="2800">
                <a:solidFill>
                  <a:srgbClr val="FFFFFF"/>
                </a:solidFill>
                <a:latin typeface="Noto Sans JP" panose="020B0200000000000000" pitchFamily="34" charset="-128"/>
                <a:ea typeface="Noto Sans JP" panose="020B0200000000000000" pitchFamily="34" charset="-128"/>
              </a:rPr>
              <a:t>で事件が発生</a:t>
            </a:r>
            <a:endParaRPr kumimoji="1" lang="en-US" altLang="ja-JP" sz="2800" dirty="0">
              <a:solidFill>
                <a:srgbClr val="FFFFFF"/>
              </a:solidFill>
              <a:latin typeface="Noto Sans JP" panose="020B0200000000000000" pitchFamily="34" charset="-128"/>
              <a:ea typeface="Noto Sans JP" panose="020B0200000000000000" pitchFamily="34" charset="-128"/>
            </a:endParaRPr>
          </a:p>
        </p:txBody>
      </p:sp>
      <p:pic>
        <p:nvPicPr>
          <p:cNvPr id="3" name="Picture 4" descr="驚き">
            <a:extLst>
              <a:ext uri="{FF2B5EF4-FFF2-40B4-BE49-F238E27FC236}">
                <a16:creationId xmlns:a16="http://schemas.microsoft.com/office/drawing/2014/main" id="{4140CB84-40D3-0BEF-4B20-3F398E7B3243}"/>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579741" y="2995791"/>
            <a:ext cx="2238017" cy="22380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B472393-33A6-7CC8-7723-541B97DE8E01}"/>
              </a:ext>
            </a:extLst>
          </p:cNvPr>
          <p:cNvPicPr>
            <a:picLocks noChangeAspect="1" noChangeArrowheads="1"/>
          </p:cNvPicPr>
          <p:nvPr/>
        </p:nvPicPr>
        <p:blipFill>
          <a:blip r:embed="rId4">
            <a:biLevel thresh="25000"/>
          </a:blip>
          <a:srcRect/>
          <a:stretch/>
        </p:blipFill>
        <p:spPr bwMode="auto">
          <a:xfrm>
            <a:off x="6117195" y="2916796"/>
            <a:ext cx="2396007" cy="239600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出張または旅行">
            <a:extLst>
              <a:ext uri="{FF2B5EF4-FFF2-40B4-BE49-F238E27FC236}">
                <a16:creationId xmlns:a16="http://schemas.microsoft.com/office/drawing/2014/main" id="{E6491780-7C7E-2907-AE29-B60F6D43A3F9}"/>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flipH="1">
            <a:off x="1834368" y="2995791"/>
            <a:ext cx="2216288" cy="221628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936BA51-825F-BE57-17B1-DEF4B5B47EBD}"/>
              </a:ext>
            </a:extLst>
          </p:cNvPr>
          <p:cNvSpPr txBox="1"/>
          <p:nvPr/>
        </p:nvSpPr>
        <p:spPr>
          <a:xfrm>
            <a:off x="971327" y="5360262"/>
            <a:ext cx="3942370" cy="825803"/>
          </a:xfrm>
          <a:prstGeom prst="rect">
            <a:avLst/>
          </a:prstGeom>
          <a:noFill/>
        </p:spPr>
        <p:txBody>
          <a:bodyPr wrap="square" rtlCol="0">
            <a:spAutoFit/>
          </a:bodyPr>
          <a:lstStyle/>
          <a:p>
            <a:pPr algn="ctr">
              <a:lnSpc>
                <a:spcPct val="150000"/>
              </a:lnSpc>
            </a:pPr>
            <a:r>
              <a:rPr kumimoji="1" lang="ja-JP" altLang="en-US" sz="2800">
                <a:solidFill>
                  <a:srgbClr val="FFFFFF"/>
                </a:solidFill>
                <a:latin typeface="Noto Sans JP" panose="020B0200000000000000" pitchFamily="34" charset="-128"/>
                <a:ea typeface="Noto Sans JP" panose="020B0200000000000000" pitchFamily="34" charset="-128"/>
              </a:rPr>
              <a:t>土地勘がなくて</a:t>
            </a:r>
            <a:r>
              <a:rPr kumimoji="1" lang="ja-JP" altLang="en-US" sz="36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迷子</a:t>
            </a:r>
            <a:endParaRPr kumimoji="1" lang="ja-JP" altLang="en-US" sz="28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2" name="角丸四角形 1">
            <a:extLst>
              <a:ext uri="{FF2B5EF4-FFF2-40B4-BE49-F238E27FC236}">
                <a16:creationId xmlns:a16="http://schemas.microsoft.com/office/drawing/2014/main" id="{CCC8E3B9-2ECE-DECF-47C4-892C348F71AA}"/>
              </a:ext>
            </a:extLst>
          </p:cNvPr>
          <p:cNvSpPr/>
          <p:nvPr/>
        </p:nvSpPr>
        <p:spPr>
          <a:xfrm>
            <a:off x="5984946" y="838200"/>
            <a:ext cx="2660506" cy="973138"/>
          </a:xfrm>
          <a:prstGeom prst="roundRect">
            <a:avLst>
              <a:gd name="adj" fmla="val 50000"/>
            </a:avLst>
          </a:prstGeom>
          <a:gradFill flip="none" rotWithShape="1">
            <a:gsLst>
              <a:gs pos="54000">
                <a:srgbClr val="9BDCFC"/>
              </a:gs>
              <a:gs pos="88000">
                <a:schemeClr val="accent1"/>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b="0" i="0" dirty="0">
                <a:solidFill>
                  <a:srgbClr val="011023"/>
                </a:solidFill>
                <a:latin typeface="Noto Sans JP" panose="020B0200000000000000" pitchFamily="34" charset="-128"/>
                <a:ea typeface="Noto Sans JP" panose="020B0200000000000000" pitchFamily="34" charset="-128"/>
                <a:cs typeface="SF Pro Medium" pitchFamily="2" charset="0"/>
              </a:rPr>
              <a:t>Problems</a:t>
            </a:r>
            <a:endParaRPr kumimoji="1" lang="ja-JP" altLang="en-US" sz="3600" b="0" i="0">
              <a:solidFill>
                <a:srgbClr val="011023"/>
              </a:solidFill>
              <a:latin typeface="Noto Sans JP" panose="020B0200000000000000" pitchFamily="34" charset="-128"/>
              <a:ea typeface="Noto Sans JP" panose="020B0200000000000000" pitchFamily="34" charset="-128"/>
              <a:cs typeface="SF Pro Medium" pitchFamily="2" charset="0"/>
            </a:endParaRPr>
          </a:p>
        </p:txBody>
      </p:sp>
      <p:sp>
        <p:nvSpPr>
          <p:cNvPr id="10" name="テキスト ボックス 9">
            <a:extLst>
              <a:ext uri="{FF2B5EF4-FFF2-40B4-BE49-F238E27FC236}">
                <a16:creationId xmlns:a16="http://schemas.microsoft.com/office/drawing/2014/main" id="{D79E3D3B-13B4-E483-19BD-9808D1685779}"/>
              </a:ext>
            </a:extLst>
          </p:cNvPr>
          <p:cNvSpPr txBox="1"/>
          <p:nvPr/>
        </p:nvSpPr>
        <p:spPr>
          <a:xfrm>
            <a:off x="1256217" y="2626459"/>
            <a:ext cx="546945" cy="461665"/>
          </a:xfrm>
          <a:prstGeom prst="rect">
            <a:avLst/>
          </a:prstGeom>
          <a:noFill/>
        </p:spPr>
        <p:txBody>
          <a:bodyPr wrap="square" rtlCol="0">
            <a:spAutoFit/>
          </a:bodyPr>
          <a:lstStyle/>
          <a:p>
            <a:r>
              <a:rPr kumimoji="1" lang="en-US" altLang="ja-JP" sz="24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01</a:t>
            </a:r>
            <a:endParaRPr kumimoji="1" lang="ja-JP" altLang="en-US"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12" name="テキスト ボックス 11">
            <a:extLst>
              <a:ext uri="{FF2B5EF4-FFF2-40B4-BE49-F238E27FC236}">
                <a16:creationId xmlns:a16="http://schemas.microsoft.com/office/drawing/2014/main" id="{6D5738EB-6132-C442-9A04-5C1954CBEFCB}"/>
              </a:ext>
            </a:extLst>
          </p:cNvPr>
          <p:cNvSpPr txBox="1"/>
          <p:nvPr/>
        </p:nvSpPr>
        <p:spPr>
          <a:xfrm>
            <a:off x="5620391" y="2626458"/>
            <a:ext cx="546945" cy="461665"/>
          </a:xfrm>
          <a:prstGeom prst="rect">
            <a:avLst/>
          </a:prstGeom>
          <a:noFill/>
        </p:spPr>
        <p:txBody>
          <a:bodyPr wrap="none" rtlCol="0">
            <a:spAutoFit/>
          </a:bodyPr>
          <a:lstStyle/>
          <a:p>
            <a:r>
              <a:rPr kumimoji="1" lang="en-US" altLang="ja-JP" sz="24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02</a:t>
            </a:r>
            <a:endParaRPr kumimoji="1" lang="ja-JP" altLang="en-US"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13" name="テキスト ボックス 12">
            <a:extLst>
              <a:ext uri="{FF2B5EF4-FFF2-40B4-BE49-F238E27FC236}">
                <a16:creationId xmlns:a16="http://schemas.microsoft.com/office/drawing/2014/main" id="{982963BD-7ADB-91A9-04B0-78A94E9DD57B}"/>
              </a:ext>
            </a:extLst>
          </p:cNvPr>
          <p:cNvSpPr txBox="1"/>
          <p:nvPr/>
        </p:nvSpPr>
        <p:spPr>
          <a:xfrm>
            <a:off x="9947954" y="2626458"/>
            <a:ext cx="1414590" cy="707886"/>
          </a:xfrm>
          <a:prstGeom prst="rect">
            <a:avLst/>
          </a:prstGeom>
          <a:noFill/>
        </p:spPr>
        <p:txBody>
          <a:bodyPr wrap="square" rtlCol="0">
            <a:spAutoFit/>
          </a:bodyPr>
          <a:lstStyle/>
          <a:p>
            <a:r>
              <a:rPr kumimoji="1" lang="en-US" altLang="ja-JP" sz="4000" b="1" dirty="0">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rPr>
              <a:t>03</a:t>
            </a:r>
            <a:endParaRPr kumimoji="1" lang="ja-JP" altLang="en-US" sz="3200" b="1">
              <a:gradFill>
                <a:gsLst>
                  <a:gs pos="0">
                    <a:srgbClr val="9BDCFC"/>
                  </a:gs>
                  <a:gs pos="100000">
                    <a:schemeClr val="accent1"/>
                  </a:gs>
                </a:gsLst>
                <a:lin ang="1800000" scaled="0"/>
              </a:gradFill>
              <a:latin typeface="Noto Sans JP" panose="020B0200000000000000" pitchFamily="34" charset="-128"/>
              <a:ea typeface="Noto Sans JP" panose="020B0200000000000000" pitchFamily="34" charset="-128"/>
            </a:endParaRPr>
          </a:p>
        </p:txBody>
      </p:sp>
      <p:sp>
        <p:nvSpPr>
          <p:cNvPr id="14" name="正方形/長方形 13">
            <a:extLst>
              <a:ext uri="{FF2B5EF4-FFF2-40B4-BE49-F238E27FC236}">
                <a16:creationId xmlns:a16="http://schemas.microsoft.com/office/drawing/2014/main" id="{90A6E6EA-BF77-A5F8-AC81-6DC2DA4CB035}"/>
              </a:ext>
            </a:extLst>
          </p:cNvPr>
          <p:cNvSpPr/>
          <p:nvPr/>
        </p:nvSpPr>
        <p:spPr>
          <a:xfrm>
            <a:off x="895007" y="2083906"/>
            <a:ext cx="8505802" cy="4861932"/>
          </a:xfrm>
          <a:prstGeom prst="rect">
            <a:avLst/>
          </a:prstGeom>
          <a:solidFill>
            <a:srgbClr val="0110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600" b="0" i="0" dirty="0">
              <a:solidFill>
                <a:srgbClr val="011023"/>
              </a:solidFill>
              <a:latin typeface="SF Pro Medium" pitchFamily="2" charset="0"/>
              <a:ea typeface="SF Pro Medium" pitchFamily="2" charset="0"/>
              <a:cs typeface="SF Pro Medium" pitchFamily="2" charset="0"/>
            </a:endParaRPr>
          </a:p>
        </p:txBody>
      </p:sp>
    </p:spTree>
    <p:extLst>
      <p:ext uri="{BB962C8B-B14F-4D97-AF65-F5344CB8AC3E}">
        <p14:creationId xmlns:p14="http://schemas.microsoft.com/office/powerpoint/2010/main" val="40248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挿絵 が含まれている画像&#10;&#10;自動的に生成された説明">
            <a:extLst>
              <a:ext uri="{FF2B5EF4-FFF2-40B4-BE49-F238E27FC236}">
                <a16:creationId xmlns:a16="http://schemas.microsoft.com/office/drawing/2014/main" id="{198803AC-0503-0AF3-615A-3F7C963B8BAC}"/>
              </a:ext>
            </a:extLst>
          </p:cNvPr>
          <p:cNvPicPr>
            <a:picLocks noChangeAspect="1"/>
          </p:cNvPicPr>
          <p:nvPr/>
        </p:nvPicPr>
        <p:blipFill>
          <a:blip r:embed="rId3"/>
          <a:stretch>
            <a:fillRect/>
          </a:stretch>
        </p:blipFill>
        <p:spPr>
          <a:xfrm>
            <a:off x="2832562" y="2939804"/>
            <a:ext cx="8965276" cy="1639989"/>
          </a:xfrm>
          <a:prstGeom prst="rect">
            <a:avLst/>
          </a:prstGeom>
        </p:spPr>
      </p:pic>
    </p:spTree>
    <p:extLst>
      <p:ext uri="{BB962C8B-B14F-4D97-AF65-F5344CB8AC3E}">
        <p14:creationId xmlns:p14="http://schemas.microsoft.com/office/powerpoint/2010/main" val="592262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3F783-C3FD-78D6-0C2D-F2C5CD27A893}"/>
            </a:ext>
          </a:extLst>
        </p:cNvPr>
        <p:cNvGrpSpPr/>
        <p:nvPr/>
      </p:nvGrpSpPr>
      <p:grpSpPr>
        <a:xfrm>
          <a:off x="0" y="0"/>
          <a:ext cx="0" cy="0"/>
          <a:chOff x="0" y="0"/>
          <a:chExt cx="0" cy="0"/>
        </a:xfrm>
      </p:grpSpPr>
      <p:sp>
        <p:nvSpPr>
          <p:cNvPr id="4" name="コンテンツ プレースホルダー 1">
            <a:extLst>
              <a:ext uri="{FF2B5EF4-FFF2-40B4-BE49-F238E27FC236}">
                <a16:creationId xmlns:a16="http://schemas.microsoft.com/office/drawing/2014/main" id="{21A3C145-33B5-6709-7ABC-828200366846}"/>
              </a:ext>
            </a:extLst>
          </p:cNvPr>
          <p:cNvSpPr>
            <a:spLocks noGrp="1"/>
          </p:cNvSpPr>
          <p:nvPr>
            <p:ph sz="quarter" idx="4294967295"/>
          </p:nvPr>
        </p:nvSpPr>
        <p:spPr>
          <a:xfrm>
            <a:off x="4099719" y="3098800"/>
            <a:ext cx="6430962" cy="1016000"/>
          </a:xfrm>
          <a:prstGeom prst="rect">
            <a:avLst/>
          </a:prstGeom>
        </p:spPr>
        <p:txBody>
          <a:bodyPr/>
          <a:lstStyle/>
          <a:p>
            <a:r>
              <a:rPr kumimoji="1" lang="en-US" altLang="ja-JP" dirty="0">
                <a:latin typeface="SF Pro Medium" pitchFamily="2" charset="0"/>
                <a:ea typeface="SF Pro Medium" pitchFamily="2" charset="0"/>
                <a:cs typeface="SF Pro Medium" pitchFamily="2" charset="0"/>
              </a:rPr>
              <a:t>Example text</a:t>
            </a:r>
            <a:endParaRPr kumimoji="1" lang="ja-JP" altLang="en-US">
              <a:latin typeface="SF Pro Medium" pitchFamily="2" charset="0"/>
              <a:cs typeface="SF Pro Medium" pitchFamily="2" charset="0"/>
            </a:endParaRPr>
          </a:p>
        </p:txBody>
      </p:sp>
      <p:sp>
        <p:nvSpPr>
          <p:cNvPr id="5" name="テキスト ボックス 4">
            <a:extLst>
              <a:ext uri="{FF2B5EF4-FFF2-40B4-BE49-F238E27FC236}">
                <a16:creationId xmlns:a16="http://schemas.microsoft.com/office/drawing/2014/main" id="{8C4C2EF7-548E-AD10-7C26-BB07275D815D}"/>
              </a:ext>
            </a:extLst>
          </p:cNvPr>
          <p:cNvSpPr txBox="1"/>
          <p:nvPr/>
        </p:nvSpPr>
        <p:spPr>
          <a:xfrm>
            <a:off x="828424" y="3260635"/>
            <a:ext cx="9702257" cy="1200329"/>
          </a:xfrm>
          <a:prstGeom prst="rect">
            <a:avLst/>
          </a:prstGeom>
          <a:noFill/>
        </p:spPr>
        <p:txBody>
          <a:bodyPr wrap="square" rtlCol="0">
            <a:spAutoFit/>
          </a:bodyPr>
          <a:lstStyle/>
          <a:p>
            <a:pPr algn="ctr"/>
            <a:r>
              <a:rPr kumimoji="1" lang="ja-JP" altLang="en-US" sz="7200">
                <a:solidFill>
                  <a:srgbClr val="FFFFFF"/>
                </a:solidFill>
                <a:latin typeface="Noto Sans JP" panose="020B0200000000000000" pitchFamily="34" charset="-128"/>
                <a:ea typeface="Noto Sans JP" panose="020B0200000000000000" pitchFamily="34" charset="-128"/>
                <a:cs typeface="SF Pro Medium" pitchFamily="2" charset="0"/>
              </a:rPr>
              <a:t>危険な地域の可視化</a:t>
            </a:r>
            <a:endParaRPr kumimoji="1" lang="en-US" altLang="ja-JP" sz="7200" dirty="0">
              <a:solidFill>
                <a:srgbClr val="FFFFFF"/>
              </a:solidFill>
              <a:latin typeface="Noto Sans JP" panose="020B0200000000000000" pitchFamily="34" charset="-128"/>
              <a:ea typeface="Noto Sans JP" panose="020B0200000000000000" pitchFamily="34" charset="-128"/>
              <a:cs typeface="SF Pro Medium" pitchFamily="2" charset="0"/>
            </a:endParaRPr>
          </a:p>
        </p:txBody>
      </p:sp>
      <p:sp>
        <p:nvSpPr>
          <p:cNvPr id="6" name="テキスト ボックス 5">
            <a:extLst>
              <a:ext uri="{FF2B5EF4-FFF2-40B4-BE49-F238E27FC236}">
                <a16:creationId xmlns:a16="http://schemas.microsoft.com/office/drawing/2014/main" id="{18C43688-D348-24D2-6931-A77A71C36BF7}"/>
              </a:ext>
            </a:extLst>
          </p:cNvPr>
          <p:cNvSpPr txBox="1"/>
          <p:nvPr/>
        </p:nvSpPr>
        <p:spPr>
          <a:xfrm>
            <a:off x="2464071" y="4697315"/>
            <a:ext cx="6430962" cy="461665"/>
          </a:xfrm>
          <a:prstGeom prst="rect">
            <a:avLst/>
          </a:prstGeom>
          <a:noFill/>
        </p:spPr>
        <p:txBody>
          <a:bodyPr wrap="square" rtlCol="0">
            <a:spAutoFit/>
          </a:bodyPr>
          <a:lstStyle/>
          <a:p>
            <a:pPr algn="ctr"/>
            <a:r>
              <a:rPr kumimoji="1" lang="ja-JP" altLang="en-US" sz="2400">
                <a:solidFill>
                  <a:srgbClr val="FFFFFF"/>
                </a:solidFill>
                <a:latin typeface="Noto Sans JP" panose="020B0200000000000000" pitchFamily="34" charset="-128"/>
                <a:ea typeface="Noto Sans JP" panose="020B0200000000000000" pitchFamily="34" charset="-128"/>
              </a:rPr>
              <a:t>最新を、あらゆる情報をひと目で。</a:t>
            </a:r>
          </a:p>
        </p:txBody>
      </p:sp>
      <p:pic>
        <p:nvPicPr>
          <p:cNvPr id="2" name="図 1">
            <a:extLst>
              <a:ext uri="{FF2B5EF4-FFF2-40B4-BE49-F238E27FC236}">
                <a16:creationId xmlns:a16="http://schemas.microsoft.com/office/drawing/2014/main" id="{9B8416AD-83B7-AE56-2D6E-C702DE195217}"/>
              </a:ext>
            </a:extLst>
          </p:cNvPr>
          <p:cNvPicPr>
            <a:picLocks noChangeAspect="1"/>
          </p:cNvPicPr>
          <p:nvPr/>
        </p:nvPicPr>
        <p:blipFill>
          <a:blip r:embed="rId3"/>
          <a:stretch>
            <a:fillRect/>
          </a:stretch>
        </p:blipFill>
        <p:spPr>
          <a:xfrm>
            <a:off x="9745473" y="838200"/>
            <a:ext cx="4373752" cy="6782358"/>
          </a:xfrm>
          <a:prstGeom prst="rect">
            <a:avLst/>
          </a:prstGeom>
        </p:spPr>
      </p:pic>
    </p:spTree>
    <p:extLst>
      <p:ext uri="{BB962C8B-B14F-4D97-AF65-F5344CB8AC3E}">
        <p14:creationId xmlns:p14="http://schemas.microsoft.com/office/powerpoint/2010/main" val="921712562"/>
      </p:ext>
    </p:extLst>
  </p:cSld>
  <p:clrMapOvr>
    <a:masterClrMapping/>
  </p:clrMapOvr>
</p:sld>
</file>

<file path=ppt/theme/theme1.xml><?xml version="1.0" encoding="utf-8"?>
<a:theme xmlns:a="http://schemas.openxmlformats.org/drawingml/2006/main" name="Office Theme">
  <a:themeElements>
    <a:clrScheme name="Geekten2024">
      <a:dk1>
        <a:srgbClr val="011024"/>
      </a:dk1>
      <a:lt1>
        <a:srgbClr val="A1E0FC"/>
      </a:lt1>
      <a:dk2>
        <a:srgbClr val="011024"/>
      </a:dk2>
      <a:lt2>
        <a:srgbClr val="A1E0FC"/>
      </a:lt2>
      <a:accent1>
        <a:srgbClr val="E5BBEA"/>
      </a:accent1>
      <a:accent2>
        <a:srgbClr val="263F4F"/>
      </a:accent2>
      <a:accent3>
        <a:srgbClr val="717F8A"/>
      </a:accent3>
      <a:accent4>
        <a:srgbClr val="E0965D"/>
      </a:accent4>
      <a:accent5>
        <a:srgbClr val="FFB344"/>
      </a:accent5>
      <a:accent6>
        <a:srgbClr val="002E41"/>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66000">
              <a:srgbClr val="9BDCFC"/>
            </a:gs>
            <a:gs pos="100000">
              <a:schemeClr val="accent1"/>
            </a:gs>
          </a:gsLst>
          <a:lin ang="1800000" scaled="0"/>
          <a:tileRect/>
        </a:gradFill>
        <a:ln>
          <a:solidFill>
            <a:schemeClr val="accent1">
              <a:shade val="15000"/>
            </a:schemeClr>
          </a:solidFill>
        </a:ln>
      </a:spPr>
      <a:bodyPr rtlCol="0" anchor="ctr"/>
      <a:lstStyle>
        <a:defPPr algn="ctr">
          <a:defRPr kumimoji="1" sz="3600" b="0" i="0" dirty="0" smtClean="0">
            <a:solidFill>
              <a:srgbClr val="011023"/>
            </a:solidFill>
            <a:latin typeface="SF Pro Medium" pitchFamily="2" charset="0"/>
            <a:ea typeface="SF Pro Medium" pitchFamily="2" charset="0"/>
            <a:cs typeface="SF Pro Medium" pitchFamily="2" charset="0"/>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14512</TotalTime>
  <Words>1459</Words>
  <Application>Microsoft Macintosh PowerPoint</Application>
  <PresentationFormat>ユーザー設定</PresentationFormat>
  <Paragraphs>222</Paragraphs>
  <Slides>31</Slides>
  <Notes>31</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31</vt:i4>
      </vt:variant>
    </vt:vector>
  </HeadingPairs>
  <TitlesOfParts>
    <vt:vector size="36" baseType="lpstr">
      <vt:lpstr>Arial</vt:lpstr>
      <vt:lpstr>Tsukushi A Round Gothic Regular</vt:lpstr>
      <vt:lpstr>SF Pro Medium</vt:lpstr>
      <vt:lpstr>Noto Sans JP</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PptxGenJS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keywords/>
  <dc:description/>
  <cp:lastModifiedBy>Uemura Shuntaroh</cp:lastModifiedBy>
  <cp:revision>23</cp:revision>
  <dcterms:created xsi:type="dcterms:W3CDTF">2024-06-08T02:38:58Z</dcterms:created>
  <dcterms:modified xsi:type="dcterms:W3CDTF">2025-06-11T05:16:34Z</dcterms:modified>
  <cp:category/>
</cp:coreProperties>
</file>